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72" r:id="rId5"/>
    <p:sldId id="275" r:id="rId6"/>
    <p:sldId id="271" r:id="rId7"/>
    <p:sldId id="277" r:id="rId8"/>
    <p:sldId id="278" r:id="rId9"/>
    <p:sldId id="280" r:id="rId10"/>
    <p:sldId id="281" r:id="rId11"/>
    <p:sldId id="282" r:id="rId12"/>
    <p:sldId id="297" r:id="rId13"/>
    <p:sldId id="285" r:id="rId14"/>
    <p:sldId id="286" r:id="rId15"/>
    <p:sldId id="287" r:id="rId16"/>
    <p:sldId id="289" r:id="rId17"/>
    <p:sldId id="290" r:id="rId18"/>
    <p:sldId id="291" r:id="rId19"/>
    <p:sldId id="292" r:id="rId20"/>
    <p:sldId id="262" r:id="rId21"/>
    <p:sldId id="293" r:id="rId22"/>
    <p:sldId id="294" r:id="rId23"/>
    <p:sldId id="296" r:id="rId24"/>
    <p:sldId id="266" r:id="rId25"/>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95A55B-460F-61F7-A7CB-44D36A63F047}" name="Colleen Lindsey" initials="CL" userId="af8db5aade88bb5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6266DE-F79C-4A5D-A562-1693F0952B09}" v="2" dt="2021-12-15T17:18:47.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294" autoAdjust="0"/>
  </p:normalViewPr>
  <p:slideViewPr>
    <p:cSldViewPr snapToGrid="0">
      <p:cViewPr varScale="1">
        <p:scale>
          <a:sx n="70" d="100"/>
          <a:sy n="70" d="100"/>
        </p:scale>
        <p:origin x="7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ACA9B57D-9925-4CE9-8E52-C507D525AB6F}" type="datetimeFigureOut">
              <a:rPr lang="en-US" smtClean="0"/>
              <a:t>3/9/2022</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BBF38C66-0BCF-41E5-8211-C206973562B6}" type="slidenum">
              <a:rPr lang="en-US" smtClean="0"/>
              <a:t>‹#›</a:t>
            </a:fld>
            <a:endParaRPr lang="en-US"/>
          </a:p>
        </p:txBody>
      </p:sp>
    </p:spTree>
    <p:extLst>
      <p:ext uri="{BB962C8B-B14F-4D97-AF65-F5344CB8AC3E}">
        <p14:creationId xmlns:p14="http://schemas.microsoft.com/office/powerpoint/2010/main" val="3882142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1"/>
            <a:ext cx="4002299" cy="351737"/>
          </a:xfrm>
          <a:prstGeom prst="rect">
            <a:avLst/>
          </a:prstGeom>
        </p:spPr>
        <p:txBody>
          <a:bodyPr vert="horz" lIns="92830" tIns="46415" rIns="92830" bIns="46415" rtlCol="0"/>
          <a:lstStyle>
            <a:lvl1pPr algn="r">
              <a:defRPr sz="1200"/>
            </a:lvl1pPr>
          </a:lstStyle>
          <a:p>
            <a:fld id="{9A313E7A-87CE-45FC-B45C-184A0B2B1A2C}" type="datetimeFigureOut">
              <a:rPr lang="en-US" smtClean="0"/>
              <a:t>3/9/2022</a:t>
            </a:fld>
            <a:endParaRPr lang="en-US"/>
          </a:p>
        </p:txBody>
      </p:sp>
      <p:sp>
        <p:nvSpPr>
          <p:cNvPr id="4" name="Slide Image Placeholder 3"/>
          <p:cNvSpPr>
            <a:spLocks noGrp="1" noRot="1" noChangeAspect="1"/>
          </p:cNvSpPr>
          <p:nvPr>
            <p:ph type="sldImg" idx="2"/>
          </p:nvPr>
        </p:nvSpPr>
        <p:spPr>
          <a:xfrm>
            <a:off x="2516188" y="876300"/>
            <a:ext cx="4203700" cy="236537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73754"/>
            <a:ext cx="7388860" cy="2760346"/>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1736"/>
          </a:xfrm>
          <a:prstGeom prst="rect">
            <a:avLst/>
          </a:prstGeom>
        </p:spPr>
        <p:txBody>
          <a:bodyPr vert="horz" lIns="92830" tIns="46415" rIns="92830" bIns="46415" rtlCol="0" anchor="b"/>
          <a:lstStyle>
            <a:lvl1pPr algn="r">
              <a:defRPr sz="1200"/>
            </a:lvl1pPr>
          </a:lstStyle>
          <a:p>
            <a:fld id="{94B00049-BAD8-42E7-97D3-211F90D08C3C}" type="slidenum">
              <a:rPr lang="en-US" smtClean="0"/>
              <a:t>‹#›</a:t>
            </a:fld>
            <a:endParaRPr lang="en-US"/>
          </a:p>
        </p:txBody>
      </p:sp>
    </p:spTree>
    <p:extLst>
      <p:ext uri="{BB962C8B-B14F-4D97-AF65-F5344CB8AC3E}">
        <p14:creationId xmlns:p14="http://schemas.microsoft.com/office/powerpoint/2010/main" val="163664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a:t>
            </a:fld>
            <a:endParaRPr lang="en-US"/>
          </a:p>
        </p:txBody>
      </p:sp>
    </p:spTree>
    <p:extLst>
      <p:ext uri="{BB962C8B-B14F-4D97-AF65-F5344CB8AC3E}">
        <p14:creationId xmlns:p14="http://schemas.microsoft.com/office/powerpoint/2010/main" val="3590667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12</a:t>
            </a:fld>
            <a:endParaRPr lang="en-US"/>
          </a:p>
        </p:txBody>
      </p:sp>
    </p:spTree>
    <p:extLst>
      <p:ext uri="{BB962C8B-B14F-4D97-AF65-F5344CB8AC3E}">
        <p14:creationId xmlns:p14="http://schemas.microsoft.com/office/powerpoint/2010/main" val="3157251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13</a:t>
            </a:fld>
            <a:endParaRPr lang="en-US"/>
          </a:p>
        </p:txBody>
      </p:sp>
    </p:spTree>
    <p:extLst>
      <p:ext uri="{BB962C8B-B14F-4D97-AF65-F5344CB8AC3E}">
        <p14:creationId xmlns:p14="http://schemas.microsoft.com/office/powerpoint/2010/main" val="1026499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14</a:t>
            </a:fld>
            <a:endParaRPr lang="en-US"/>
          </a:p>
        </p:txBody>
      </p:sp>
    </p:spTree>
    <p:extLst>
      <p:ext uri="{BB962C8B-B14F-4D97-AF65-F5344CB8AC3E}">
        <p14:creationId xmlns:p14="http://schemas.microsoft.com/office/powerpoint/2010/main" val="42949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15</a:t>
            </a:fld>
            <a:endParaRPr lang="en-US"/>
          </a:p>
        </p:txBody>
      </p:sp>
    </p:spTree>
    <p:extLst>
      <p:ext uri="{BB962C8B-B14F-4D97-AF65-F5344CB8AC3E}">
        <p14:creationId xmlns:p14="http://schemas.microsoft.com/office/powerpoint/2010/main" val="84645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16</a:t>
            </a:fld>
            <a:endParaRPr lang="en-US"/>
          </a:p>
        </p:txBody>
      </p:sp>
    </p:spTree>
    <p:extLst>
      <p:ext uri="{BB962C8B-B14F-4D97-AF65-F5344CB8AC3E}">
        <p14:creationId xmlns:p14="http://schemas.microsoft.com/office/powerpoint/2010/main" val="3447484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17</a:t>
            </a:fld>
            <a:endParaRPr lang="en-US"/>
          </a:p>
        </p:txBody>
      </p:sp>
    </p:spTree>
    <p:extLst>
      <p:ext uri="{BB962C8B-B14F-4D97-AF65-F5344CB8AC3E}">
        <p14:creationId xmlns:p14="http://schemas.microsoft.com/office/powerpoint/2010/main" val="2948234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18</a:t>
            </a:fld>
            <a:endParaRPr lang="en-US"/>
          </a:p>
        </p:txBody>
      </p:sp>
    </p:spTree>
    <p:extLst>
      <p:ext uri="{BB962C8B-B14F-4D97-AF65-F5344CB8AC3E}">
        <p14:creationId xmlns:p14="http://schemas.microsoft.com/office/powerpoint/2010/main" val="818082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19</a:t>
            </a:fld>
            <a:endParaRPr lang="en-US"/>
          </a:p>
        </p:txBody>
      </p:sp>
    </p:spTree>
    <p:extLst>
      <p:ext uri="{BB962C8B-B14F-4D97-AF65-F5344CB8AC3E}">
        <p14:creationId xmlns:p14="http://schemas.microsoft.com/office/powerpoint/2010/main" val="3596618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B00049-BAD8-42E7-97D3-211F90D08C3C}" type="slidenum">
              <a:rPr lang="en-US" smtClean="0"/>
              <a:t>20</a:t>
            </a:fld>
            <a:endParaRPr lang="en-US"/>
          </a:p>
        </p:txBody>
      </p:sp>
    </p:spTree>
    <p:extLst>
      <p:ext uri="{BB962C8B-B14F-4D97-AF65-F5344CB8AC3E}">
        <p14:creationId xmlns:p14="http://schemas.microsoft.com/office/powerpoint/2010/main" val="2881402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B00049-BAD8-42E7-97D3-211F90D08C3C}" type="slidenum">
              <a:rPr lang="en-US" smtClean="0"/>
              <a:t>21</a:t>
            </a:fld>
            <a:endParaRPr lang="en-US"/>
          </a:p>
        </p:txBody>
      </p:sp>
    </p:spTree>
    <p:extLst>
      <p:ext uri="{BB962C8B-B14F-4D97-AF65-F5344CB8AC3E}">
        <p14:creationId xmlns:p14="http://schemas.microsoft.com/office/powerpoint/2010/main" val="31893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2</a:t>
            </a:fld>
            <a:endParaRPr lang="en-US"/>
          </a:p>
        </p:txBody>
      </p:sp>
    </p:spTree>
    <p:extLst>
      <p:ext uri="{BB962C8B-B14F-4D97-AF65-F5344CB8AC3E}">
        <p14:creationId xmlns:p14="http://schemas.microsoft.com/office/powerpoint/2010/main" val="762280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22</a:t>
            </a:fld>
            <a:endParaRPr lang="en-US"/>
          </a:p>
        </p:txBody>
      </p:sp>
    </p:spTree>
    <p:extLst>
      <p:ext uri="{BB962C8B-B14F-4D97-AF65-F5344CB8AC3E}">
        <p14:creationId xmlns:p14="http://schemas.microsoft.com/office/powerpoint/2010/main" val="2083979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23</a:t>
            </a:fld>
            <a:endParaRPr lang="en-US"/>
          </a:p>
        </p:txBody>
      </p:sp>
    </p:spTree>
    <p:extLst>
      <p:ext uri="{BB962C8B-B14F-4D97-AF65-F5344CB8AC3E}">
        <p14:creationId xmlns:p14="http://schemas.microsoft.com/office/powerpoint/2010/main" val="2303265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24</a:t>
            </a:fld>
            <a:endParaRPr lang="en-US"/>
          </a:p>
        </p:txBody>
      </p:sp>
    </p:spTree>
    <p:extLst>
      <p:ext uri="{BB962C8B-B14F-4D97-AF65-F5344CB8AC3E}">
        <p14:creationId xmlns:p14="http://schemas.microsoft.com/office/powerpoint/2010/main" val="385782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5</a:t>
            </a:fld>
            <a:endParaRPr lang="en-US"/>
          </a:p>
        </p:txBody>
      </p:sp>
    </p:spTree>
    <p:extLst>
      <p:ext uri="{BB962C8B-B14F-4D97-AF65-F5344CB8AC3E}">
        <p14:creationId xmlns:p14="http://schemas.microsoft.com/office/powerpoint/2010/main" val="63728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6</a:t>
            </a:fld>
            <a:endParaRPr lang="en-US"/>
          </a:p>
        </p:txBody>
      </p:sp>
    </p:spTree>
    <p:extLst>
      <p:ext uri="{BB962C8B-B14F-4D97-AF65-F5344CB8AC3E}">
        <p14:creationId xmlns:p14="http://schemas.microsoft.com/office/powerpoint/2010/main" val="2282709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7</a:t>
            </a:fld>
            <a:endParaRPr lang="en-US"/>
          </a:p>
        </p:txBody>
      </p:sp>
    </p:spTree>
    <p:extLst>
      <p:ext uri="{BB962C8B-B14F-4D97-AF65-F5344CB8AC3E}">
        <p14:creationId xmlns:p14="http://schemas.microsoft.com/office/powerpoint/2010/main" val="2583381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8</a:t>
            </a:fld>
            <a:endParaRPr lang="en-US"/>
          </a:p>
        </p:txBody>
      </p:sp>
    </p:spTree>
    <p:extLst>
      <p:ext uri="{BB962C8B-B14F-4D97-AF65-F5344CB8AC3E}">
        <p14:creationId xmlns:p14="http://schemas.microsoft.com/office/powerpoint/2010/main" val="798739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9</a:t>
            </a:fld>
            <a:endParaRPr lang="en-US"/>
          </a:p>
        </p:txBody>
      </p:sp>
    </p:spTree>
    <p:extLst>
      <p:ext uri="{BB962C8B-B14F-4D97-AF65-F5344CB8AC3E}">
        <p14:creationId xmlns:p14="http://schemas.microsoft.com/office/powerpoint/2010/main" val="2734319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10</a:t>
            </a:fld>
            <a:endParaRPr lang="en-US"/>
          </a:p>
        </p:txBody>
      </p:sp>
    </p:spTree>
    <p:extLst>
      <p:ext uri="{BB962C8B-B14F-4D97-AF65-F5344CB8AC3E}">
        <p14:creationId xmlns:p14="http://schemas.microsoft.com/office/powerpoint/2010/main" val="318431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00049-BAD8-42E7-97D3-211F90D08C3C}" type="slidenum">
              <a:rPr lang="en-US" smtClean="0"/>
              <a:t>11</a:t>
            </a:fld>
            <a:endParaRPr lang="en-US"/>
          </a:p>
        </p:txBody>
      </p:sp>
    </p:spTree>
    <p:extLst>
      <p:ext uri="{BB962C8B-B14F-4D97-AF65-F5344CB8AC3E}">
        <p14:creationId xmlns:p14="http://schemas.microsoft.com/office/powerpoint/2010/main" val="344810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DE7D7F-9EC6-4DE4-971C-4260859F49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CEEDB3A-8353-46AA-AC82-FF55E07ADA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DF618BBD-01F5-404D-9B2E-52E947644C53}"/>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5" name="Footer Placeholder 4">
            <a:extLst>
              <a:ext uri="{FF2B5EF4-FFF2-40B4-BE49-F238E27FC236}">
                <a16:creationId xmlns="" xmlns:a16="http://schemas.microsoft.com/office/drawing/2014/main" id="{3C69AFDB-2B74-4DB9-B8A9-ACF09D75F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1A531A5-2363-41E3-A0CA-832586D29152}"/>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315015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BA3D94-7760-4338-BC35-819F9F8F64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E68F410-637C-4CF1-8666-122487B024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25C5153-3C07-4F1D-B2DE-7C7FA2B32E43}"/>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5" name="Footer Placeholder 4">
            <a:extLst>
              <a:ext uri="{FF2B5EF4-FFF2-40B4-BE49-F238E27FC236}">
                <a16:creationId xmlns="" xmlns:a16="http://schemas.microsoft.com/office/drawing/2014/main" id="{23A9AF5A-6124-47FB-ACC2-1F5977BBCB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E458ACB-2023-41E9-80CB-ABC1DA0C22D2}"/>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243356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ECA0E3A-EDEE-447F-83D4-571CF02536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8826717-CDF6-43E4-B1F6-BF396796AD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D5A0791-167A-4399-9F82-724AF0F4162A}"/>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5" name="Footer Placeholder 4">
            <a:extLst>
              <a:ext uri="{FF2B5EF4-FFF2-40B4-BE49-F238E27FC236}">
                <a16:creationId xmlns="" xmlns:a16="http://schemas.microsoft.com/office/drawing/2014/main" id="{7E55F3C3-7541-4967-AC0F-A01F45B256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D7CB57F-4E7C-43FB-BA03-0B651047B9BE}"/>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29074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9A0BB0-398C-4E9C-A201-62920AD5C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F4281CD-F180-4690-8AEF-7A63683AB5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AA6753B-AEB5-4E05-8D61-6504551E6F81}"/>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5" name="Footer Placeholder 4">
            <a:extLst>
              <a:ext uri="{FF2B5EF4-FFF2-40B4-BE49-F238E27FC236}">
                <a16:creationId xmlns="" xmlns:a16="http://schemas.microsoft.com/office/drawing/2014/main" id="{5703F8EE-D625-4C17-9B28-38EEC6057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114B443-4737-4832-B2F6-96455A386559}"/>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312201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3AE7E0-90D7-4B8B-85EC-00A2152A5F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7F25DC9-BE16-4867-AC4C-2A5E3C0F7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CB72623-A683-416B-BBCB-CEB90BA66236}"/>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5" name="Footer Placeholder 4">
            <a:extLst>
              <a:ext uri="{FF2B5EF4-FFF2-40B4-BE49-F238E27FC236}">
                <a16:creationId xmlns="" xmlns:a16="http://schemas.microsoft.com/office/drawing/2014/main" id="{3BBC7069-C551-4700-B0B7-D2586F948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1CDAFE1-8A00-49C7-9AE9-569D9B8B37A6}"/>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269617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BE4670-BF8E-48FE-BACF-ECA71830BB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A528112-0AF2-4B6D-8A74-CC2EE89E78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7936B13-4571-4E13-9E73-4F9CBDB31A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7445BA53-565F-49D4-8CD9-7973403BD5EC}"/>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6" name="Footer Placeholder 5">
            <a:extLst>
              <a:ext uri="{FF2B5EF4-FFF2-40B4-BE49-F238E27FC236}">
                <a16:creationId xmlns="" xmlns:a16="http://schemas.microsoft.com/office/drawing/2014/main" id="{1B178274-2140-47CC-986B-A8FA2B6AA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4859C83-CA4E-4A6D-A1E4-D2D75DEA8898}"/>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140463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380832-AC63-429F-B7D8-8B8E9268A7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680E932-FDE1-4B6D-B71D-907E287B0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E7553AE-74C1-43D6-852B-78E0DF9E1C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218165F-FC00-4D34-8656-901EDAE3F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248C844-E810-46F5-9C6A-96A4DBF1EA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C9B6149-E708-40AD-A4EA-FF32AA3B6390}"/>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8" name="Footer Placeholder 7">
            <a:extLst>
              <a:ext uri="{FF2B5EF4-FFF2-40B4-BE49-F238E27FC236}">
                <a16:creationId xmlns="" xmlns:a16="http://schemas.microsoft.com/office/drawing/2014/main" id="{33647EEA-F7EA-4851-8F5B-2B1E2F9205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031298F-40A1-4B79-8640-F2255E3FBD9F}"/>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404428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D41D1E-613E-4ED5-9CB4-92304636FE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A685F5F1-4F94-49AF-B59C-F1094EA3750F}"/>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4" name="Footer Placeholder 3">
            <a:extLst>
              <a:ext uri="{FF2B5EF4-FFF2-40B4-BE49-F238E27FC236}">
                <a16:creationId xmlns="" xmlns:a16="http://schemas.microsoft.com/office/drawing/2014/main" id="{3A176A44-958C-4DD2-AE98-E6565FA1F2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8AC5710-9BFC-465A-9B91-1C37F9C75D1A}"/>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88700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0C0BAA3-9CCE-40D3-93D5-2E478DE86891}"/>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3" name="Footer Placeholder 2">
            <a:extLst>
              <a:ext uri="{FF2B5EF4-FFF2-40B4-BE49-F238E27FC236}">
                <a16:creationId xmlns="" xmlns:a16="http://schemas.microsoft.com/office/drawing/2014/main" id="{2D925236-A771-4DB9-AF48-B636750566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1291AB8-4CA3-409B-83BC-020899A19349}"/>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75571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8AD17C-6325-47B4-B82B-2995B7FE8C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77232DBE-0A1F-484E-8CCE-FA7ECDC1C5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6627B62-EFC9-4271-BAFB-0FB0E3974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E12A8DB-F71B-4F45-A2CD-336F6366F124}"/>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6" name="Footer Placeholder 5">
            <a:extLst>
              <a:ext uri="{FF2B5EF4-FFF2-40B4-BE49-F238E27FC236}">
                <a16:creationId xmlns="" xmlns:a16="http://schemas.microsoft.com/office/drawing/2014/main" id="{DC1176D8-2067-47DD-A3CC-757D2B5EC3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D9646B9-0929-426B-B969-598F0EAC93A7}"/>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260990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FB2560-92A4-4161-9B5A-ABF880869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5F49E24F-A54C-44AB-93D5-A0D36A3F5E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423B294-0293-4D54-B0E8-B23209A03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31EBB99-73AB-488D-87E6-25746383320F}"/>
              </a:ext>
            </a:extLst>
          </p:cNvPr>
          <p:cNvSpPr>
            <a:spLocks noGrp="1"/>
          </p:cNvSpPr>
          <p:nvPr>
            <p:ph type="dt" sz="half" idx="10"/>
          </p:nvPr>
        </p:nvSpPr>
        <p:spPr/>
        <p:txBody>
          <a:bodyPr/>
          <a:lstStyle/>
          <a:p>
            <a:fld id="{39C424BA-9866-4167-836F-9A94C80FF2DA}" type="datetimeFigureOut">
              <a:rPr lang="en-US" smtClean="0"/>
              <a:t>3/9/2022</a:t>
            </a:fld>
            <a:endParaRPr lang="en-US"/>
          </a:p>
        </p:txBody>
      </p:sp>
      <p:sp>
        <p:nvSpPr>
          <p:cNvPr id="6" name="Footer Placeholder 5">
            <a:extLst>
              <a:ext uri="{FF2B5EF4-FFF2-40B4-BE49-F238E27FC236}">
                <a16:creationId xmlns="" xmlns:a16="http://schemas.microsoft.com/office/drawing/2014/main" id="{AF08150A-361E-4A5F-BF19-08F7319A61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2BF16F1-E05C-4A41-9305-E0BC12634BE6}"/>
              </a:ext>
            </a:extLst>
          </p:cNvPr>
          <p:cNvSpPr>
            <a:spLocks noGrp="1"/>
          </p:cNvSpPr>
          <p:nvPr>
            <p:ph type="sldNum" sz="quarter" idx="12"/>
          </p:nvPr>
        </p:nvSpPr>
        <p:spPr/>
        <p:txBody>
          <a:bodyPr/>
          <a:lstStyle/>
          <a:p>
            <a:fld id="{1E5C82D5-E498-42BA-BD58-485DC1BA0A28}" type="slidenum">
              <a:rPr lang="en-US" smtClean="0"/>
              <a:t>‹#›</a:t>
            </a:fld>
            <a:endParaRPr lang="en-US"/>
          </a:p>
        </p:txBody>
      </p:sp>
    </p:spTree>
    <p:extLst>
      <p:ext uri="{BB962C8B-B14F-4D97-AF65-F5344CB8AC3E}">
        <p14:creationId xmlns:p14="http://schemas.microsoft.com/office/powerpoint/2010/main" val="366319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D18CCBE-442A-4752-8584-F16B4C4530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9A76107E-EF0D-4481-B573-36D91F5E3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017DFD2-7F96-43B3-A1C1-85DF49BBB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424BA-9866-4167-836F-9A94C80FF2DA}" type="datetimeFigureOut">
              <a:rPr lang="en-US" smtClean="0"/>
              <a:t>3/9/2022</a:t>
            </a:fld>
            <a:endParaRPr lang="en-US"/>
          </a:p>
        </p:txBody>
      </p:sp>
      <p:sp>
        <p:nvSpPr>
          <p:cNvPr id="5" name="Footer Placeholder 4">
            <a:extLst>
              <a:ext uri="{FF2B5EF4-FFF2-40B4-BE49-F238E27FC236}">
                <a16:creationId xmlns="" xmlns:a16="http://schemas.microsoft.com/office/drawing/2014/main" id="{5244F06E-9BAB-409D-B152-EBE6801B8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D6DA3AF-1B5F-4675-82E6-5D3D4DC53F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C82D5-E498-42BA-BD58-485DC1BA0A28}" type="slidenum">
              <a:rPr lang="en-US" smtClean="0"/>
              <a:t>‹#›</a:t>
            </a:fld>
            <a:endParaRPr lang="en-US"/>
          </a:p>
        </p:txBody>
      </p:sp>
    </p:spTree>
    <p:extLst>
      <p:ext uri="{BB962C8B-B14F-4D97-AF65-F5344CB8AC3E}">
        <p14:creationId xmlns:p14="http://schemas.microsoft.com/office/powerpoint/2010/main" val="565974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cdow.org/synod"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xSC7OR5kZZ0"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V_AKDFsvrPg"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B147F86-B89E-4241-B96D-43E4BB69BDCD}"/>
              </a:ext>
            </a:extLst>
          </p:cNvPr>
          <p:cNvSpPr>
            <a:spLocks noGrp="1"/>
          </p:cNvSpPr>
          <p:nvPr>
            <p:ph type="title"/>
          </p:nvPr>
        </p:nvSpPr>
        <p:spPr>
          <a:xfrm>
            <a:off x="838199" y="774194"/>
            <a:ext cx="10515600" cy="1325563"/>
          </a:xfrm>
        </p:spPr>
        <p:txBody>
          <a:bodyPr>
            <a:normAutofit fontScale="90000"/>
          </a:bodyPr>
          <a:lstStyle/>
          <a:p>
            <a:pPr algn="ctr">
              <a:spcAft>
                <a:spcPts val="2000"/>
              </a:spcAft>
            </a:pPr>
            <a:r>
              <a:rPr lang="en-US" sz="5300" b="1" dirty="0" smtClean="0">
                <a:solidFill>
                  <a:schemeClr val="accent2">
                    <a:lumMod val="50000"/>
                  </a:schemeClr>
                </a:solidFill>
                <a:effectLst>
                  <a:outerShdw blurRad="38100" dist="38100" dir="2700000" algn="tl">
                    <a:srgbClr val="000000">
                      <a:alpha val="43137"/>
                    </a:srgbClr>
                  </a:outerShdw>
                </a:effectLst>
              </a:rPr>
              <a:t>Catholic Diocese of Wilmington </a:t>
            </a:r>
            <a:br>
              <a:rPr lang="en-US" sz="5300" b="1" dirty="0" smtClean="0">
                <a:solidFill>
                  <a:schemeClr val="accent2">
                    <a:lumMod val="50000"/>
                  </a:schemeClr>
                </a:solidFill>
                <a:effectLst>
                  <a:outerShdw blurRad="38100" dist="38100" dir="2700000" algn="tl">
                    <a:srgbClr val="000000">
                      <a:alpha val="43137"/>
                    </a:srgbClr>
                  </a:outerShdw>
                </a:effectLst>
              </a:rPr>
            </a:br>
            <a:r>
              <a:rPr lang="en-US" sz="5300" b="1" dirty="0" smtClean="0">
                <a:solidFill>
                  <a:schemeClr val="accent2">
                    <a:lumMod val="50000"/>
                  </a:schemeClr>
                </a:solidFill>
                <a:effectLst>
                  <a:outerShdw blurRad="38100" dist="38100" dir="2700000" algn="tl">
                    <a:srgbClr val="000000">
                      <a:alpha val="43137"/>
                    </a:srgbClr>
                  </a:outerShdw>
                </a:effectLst>
              </a:rPr>
              <a:t>SYNOD LISTENING </a:t>
            </a:r>
            <a:r>
              <a:rPr lang="en-US" sz="5300" b="1" dirty="0">
                <a:solidFill>
                  <a:schemeClr val="accent2">
                    <a:lumMod val="50000"/>
                  </a:schemeClr>
                </a:solidFill>
                <a:effectLst>
                  <a:outerShdw blurRad="38100" dist="38100" dir="2700000" algn="tl">
                    <a:srgbClr val="000000">
                      <a:alpha val="43137"/>
                    </a:srgbClr>
                  </a:outerShdw>
                </a:effectLst>
              </a:rPr>
              <a:t>SESSION</a:t>
            </a:r>
            <a:r>
              <a:rPr lang="en-US" b="1" dirty="0">
                <a:solidFill>
                  <a:schemeClr val="accent2">
                    <a:lumMod val="50000"/>
                  </a:schemeClr>
                </a:solidFill>
                <a:effectLst>
                  <a:outerShdw blurRad="38100" dist="38100" dir="2700000" algn="tl">
                    <a:srgbClr val="000000">
                      <a:alpha val="43137"/>
                    </a:srgbClr>
                  </a:outerShdw>
                </a:effectLst>
              </a:rPr>
              <a:t/>
            </a:r>
            <a:br>
              <a:rPr lang="en-US" b="1" dirty="0">
                <a:solidFill>
                  <a:schemeClr val="accent2">
                    <a:lumMod val="50000"/>
                  </a:schemeClr>
                </a:solidFill>
                <a:effectLst>
                  <a:outerShdw blurRad="38100" dist="38100" dir="2700000" algn="tl">
                    <a:srgbClr val="000000">
                      <a:alpha val="43137"/>
                    </a:srgbClr>
                  </a:outerShdw>
                </a:effectLst>
              </a:rPr>
            </a:br>
            <a:endParaRPr lang="en-US" b="1" dirty="0">
              <a:solidFill>
                <a:schemeClr val="accent2">
                  <a:lumMod val="50000"/>
                </a:schemeClr>
              </a:solidFill>
              <a:effectLst>
                <a:outerShdw blurRad="38100" dist="38100" dir="2700000" algn="tl">
                  <a:srgbClr val="000000">
                    <a:alpha val="43137"/>
                  </a:srgbClr>
                </a:outerShdw>
              </a:effectLst>
            </a:endParaRPr>
          </a:p>
        </p:txBody>
      </p:sp>
      <p:pic>
        <p:nvPicPr>
          <p:cNvPr id="7" name="Content Placeholder 6">
            <a:extLst>
              <a:ext uri="{FF2B5EF4-FFF2-40B4-BE49-F238E27FC236}">
                <a16:creationId xmlns="" xmlns:a16="http://schemas.microsoft.com/office/drawing/2014/main" id="{34002B53-42F6-4A9E-A1BE-2D3F40EE649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35824" y="2000091"/>
            <a:ext cx="5520351" cy="4857909"/>
          </a:xfrm>
        </p:spPr>
      </p:pic>
      <p:pic>
        <p:nvPicPr>
          <p:cNvPr id="1028" name="Picture 4" descr="Spotlight – Catholic Diocese of Wilmington"/>
          <p:cNvPicPr>
            <a:picLocks noChangeAspect="1" noChangeArrowheads="1"/>
          </p:cNvPicPr>
          <p:nvPr/>
        </p:nvPicPr>
        <p:blipFill rotWithShape="1">
          <a:blip r:embed="rId4">
            <a:extLst>
              <a:ext uri="{28A0092B-C50C-407E-A947-70E740481C1C}">
                <a14:useLocalDpi xmlns:a14="http://schemas.microsoft.com/office/drawing/2010/main" val="0"/>
              </a:ext>
            </a:extLst>
          </a:blip>
          <a:srcRect l="20751" t="-431" r="21597" b="431"/>
          <a:stretch/>
        </p:blipFill>
        <p:spPr bwMode="auto">
          <a:xfrm>
            <a:off x="625133" y="4804093"/>
            <a:ext cx="1338272" cy="17439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shop&amp;#39;s Coat of Arms: Heraldic achievement of William E. Koenig, 10th  Bishop of Wilmington - The Dialo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7521" t="2427" r="17309" b="1623"/>
          <a:stretch/>
        </p:blipFill>
        <p:spPr bwMode="auto">
          <a:xfrm>
            <a:off x="9947052" y="4904286"/>
            <a:ext cx="1723280" cy="1690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59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92992"/>
            <a:ext cx="10515600" cy="6765007"/>
          </a:xfrm>
        </p:spPr>
        <p:txBody>
          <a:bodyPr>
            <a:noAutofit/>
          </a:bodyPr>
          <a:lstStyle/>
          <a:p>
            <a:pPr marL="0" indent="0">
              <a:buNone/>
            </a:pPr>
            <a:r>
              <a:rPr lang="en-US" sz="3250" b="1" dirty="0"/>
              <a:t>A reading from the first book of </a:t>
            </a:r>
            <a:r>
              <a:rPr lang="en-US" sz="3250" b="1" dirty="0" smtClean="0"/>
              <a:t>Kings             </a:t>
            </a:r>
            <a:r>
              <a:rPr lang="en-US" sz="3250" i="1" dirty="0" smtClean="0"/>
              <a:t>1 Kgs 19:11-13</a:t>
            </a:r>
            <a:endParaRPr lang="en-US" sz="3250" i="1" dirty="0"/>
          </a:p>
          <a:p>
            <a:pPr marL="0" indent="0">
              <a:buNone/>
            </a:pPr>
            <a:r>
              <a:rPr lang="en-US" sz="3250" dirty="0"/>
              <a:t>And </a:t>
            </a:r>
            <a:r>
              <a:rPr lang="en-US" sz="3250" dirty="0" smtClean="0"/>
              <a:t>[God] </a:t>
            </a:r>
            <a:r>
              <a:rPr lang="en-US" sz="3250" dirty="0"/>
              <a:t>said, “Go forth, and stand upon the mount before the Lord.” And behold, the Lord passed by, and a great and strong wind rent the mountains, and broke in pieces the rocks before the Lord, but the Lord was not in the wind; and after the wind an earthquake, but the Lord was not in the earthquake;</a:t>
            </a:r>
          </a:p>
          <a:p>
            <a:pPr marL="0" indent="0">
              <a:buNone/>
            </a:pPr>
            <a:r>
              <a:rPr lang="en-US" sz="3250" b="1" baseline="30000" dirty="0"/>
              <a:t> </a:t>
            </a:r>
            <a:r>
              <a:rPr lang="en-US" sz="3250" dirty="0"/>
              <a:t>and after the earthquake a fire, but the Lord was not in the fire; and after the fire a still small voice.</a:t>
            </a:r>
          </a:p>
          <a:p>
            <a:pPr marL="0" indent="0">
              <a:buNone/>
            </a:pPr>
            <a:r>
              <a:rPr lang="en-US" sz="3250" dirty="0"/>
              <a:t>And when Elijah heard it, he wrapped his face in his mantle </a:t>
            </a:r>
            <a:r>
              <a:rPr lang="en-US" sz="3250" dirty="0" smtClean="0"/>
              <a:t>and went </a:t>
            </a:r>
            <a:r>
              <a:rPr lang="en-US" sz="3250" dirty="0"/>
              <a:t>out and stood at the entrance of the cave. And behold, there came a voice to him, and said, “What are you doing here, Elijah?”</a:t>
            </a:r>
          </a:p>
          <a:p>
            <a:pPr marL="0" indent="0">
              <a:buNone/>
            </a:pPr>
            <a:r>
              <a:rPr lang="en-US" sz="3250" b="1" dirty="0"/>
              <a:t>The word of the Lord</a:t>
            </a:r>
            <a:r>
              <a:rPr lang="en-US" sz="3250" b="1" dirty="0" smtClean="0"/>
              <a:t>.</a:t>
            </a:r>
            <a:endParaRPr lang="en-US" sz="3250" dirty="0"/>
          </a:p>
        </p:txBody>
      </p:sp>
    </p:spTree>
    <p:extLst>
      <p:ext uri="{BB962C8B-B14F-4D97-AF65-F5344CB8AC3E}">
        <p14:creationId xmlns:p14="http://schemas.microsoft.com/office/powerpoint/2010/main" val="694556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PRAYER &amp; LISTENING</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a:bodyPr>
          <a:lstStyle/>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God’s Voice was Heard!</a:t>
            </a:r>
            <a:endParaRPr lang="en-US" sz="24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u="sng" dirty="0" smtClean="0">
                <a:latin typeface="Calibri" panose="020F0502020204030204" pitchFamily="34" charset="0"/>
                <a:ea typeface="Calibri" panose="020F0502020204030204" pitchFamily="34" charset="0"/>
                <a:cs typeface="Times New Roman" panose="02020603050405020304" pitchFamily="18" charset="0"/>
              </a:rPr>
              <a:t>Not</a:t>
            </a:r>
            <a:r>
              <a:rPr lang="en-US" b="1" dirty="0" smtClean="0">
                <a:latin typeface="Calibri" panose="020F0502020204030204" pitchFamily="34" charset="0"/>
                <a:ea typeface="Calibri" panose="020F0502020204030204" pitchFamily="34" charset="0"/>
                <a:cs typeface="Times New Roman" panose="02020603050405020304" pitchFamily="18" charset="0"/>
              </a:rPr>
              <a:t> in the “wind, earthquake, or fire” – the noise of life</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In silence as the “</a:t>
            </a:r>
            <a:r>
              <a:rPr lang="en-US" b="1" u="sng" dirty="0" smtClean="0">
                <a:latin typeface="Calibri" panose="020F0502020204030204" pitchFamily="34" charset="0"/>
                <a:ea typeface="Calibri" panose="020F0502020204030204" pitchFamily="34" charset="0"/>
                <a:cs typeface="Times New Roman" panose="02020603050405020304" pitchFamily="18" charset="0"/>
              </a:rPr>
              <a:t>still small voice</a:t>
            </a:r>
            <a:r>
              <a:rPr lang="en-US" b="1" dirty="0" smtClean="0">
                <a:latin typeface="Calibri" panose="020F0502020204030204" pitchFamily="34" charset="0"/>
                <a:ea typeface="Calibri" panose="020F0502020204030204" pitchFamily="34" charset="0"/>
                <a:cs typeface="Times New Roman" panose="02020603050405020304" pitchFamily="18" charset="0"/>
              </a:rPr>
              <a:t>”</a:t>
            </a:r>
            <a:endParaRPr lang="en-US" u="sng"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God speaks in Scripture &amp; in our Souls </a:t>
            </a:r>
          </a:p>
          <a:p>
            <a:pPr marL="0" marR="0" lvl="0" indent="0">
              <a:lnSpc>
                <a:spcPct val="107000"/>
              </a:lnSpc>
              <a:spcBef>
                <a:spcPts val="0"/>
              </a:spcBef>
              <a:spcAft>
                <a:spcPts val="0"/>
              </a:spcAft>
              <a:buNone/>
            </a:pPr>
            <a:endParaRPr lang="en-US" sz="14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Holy Spirit is the author of the Bible</a:t>
            </a:r>
          </a:p>
          <a:p>
            <a:pPr lvl="0">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By virtue of our Baptism – the Holy Spirit enters our hearts</a:t>
            </a:r>
          </a:p>
          <a:p>
            <a:pPr lvl="0">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Can hear God’s “still small voice” when we quietly listen </a:t>
            </a:r>
          </a:p>
          <a:p>
            <a:pPr lvl="0">
              <a:lnSpc>
                <a:spcPct val="107000"/>
              </a:lnSpc>
              <a:spcBef>
                <a:spcPts val="0"/>
              </a:spcBef>
            </a:pP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0217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778933" y="365125"/>
            <a:ext cx="10634133" cy="1325563"/>
          </a:xfrm>
        </p:spPr>
        <p:txBody>
          <a:bodyPr>
            <a:normAutofit/>
          </a:bodyPr>
          <a:lstStyle/>
          <a:p>
            <a:pPr algn="ctr"/>
            <a:r>
              <a:rPr lang="en-US" sz="5400" b="1" dirty="0">
                <a:solidFill>
                  <a:schemeClr val="accent2">
                    <a:lumMod val="50000"/>
                  </a:schemeClr>
                </a:solidFill>
                <a:effectLst>
                  <a:outerShdw blurRad="38100" dist="38100" dir="2700000" algn="tl">
                    <a:srgbClr val="000000">
                      <a:alpha val="43137"/>
                    </a:srgbClr>
                  </a:outerShdw>
                </a:effectLst>
              </a:rPr>
              <a:t>INTRODUCTION: PRAYER &amp; LISTENING</a:t>
            </a: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a:bodyPr>
          <a:lstStyle/>
          <a:p>
            <a:pPr marL="0" marR="0" lvl="0" indent="0">
              <a:lnSpc>
                <a:spcPct val="107000"/>
              </a:lnSpc>
              <a:spcBef>
                <a:spcPts val="0"/>
              </a:spcBef>
              <a:spcAft>
                <a:spcPts val="0"/>
              </a:spcAft>
              <a:buNone/>
            </a:pPr>
            <a:r>
              <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Preparing to Listen to God</a:t>
            </a:r>
            <a:endParaRPr lang="en-US" sz="2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Acknowledge the Presence of the Lord</a:t>
            </a: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Leave the distractions of yesterday, today, and tomorrow</a:t>
            </a: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Be present to God, Who is always present to you</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God speaks in Scripture to your Soul </a:t>
            </a:r>
          </a:p>
          <a:p>
            <a:pPr marL="0" marR="0" lvl="0" indent="0">
              <a:lnSpc>
                <a:spcPct val="107000"/>
              </a:lnSpc>
              <a:spcBef>
                <a:spcPts val="0"/>
              </a:spcBef>
              <a:spcAft>
                <a:spcPts val="0"/>
              </a:spcAft>
              <a:buNone/>
            </a:pPr>
            <a:endParaRPr lang="en-US" sz="1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In the </a:t>
            </a: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coming passage </a:t>
            </a: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you will seek out a word, phrase, image</a:t>
            </a: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Ask the Holy Spirit to impress something upon you</a:t>
            </a: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We will begin our sharing with what stood out for </a:t>
            </a: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us</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356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348916" y="312825"/>
            <a:ext cx="11429795" cy="6553078"/>
          </a:xfrm>
        </p:spPr>
        <p:txBody>
          <a:bodyPr>
            <a:normAutofit fontScale="92500" lnSpcReduction="10000"/>
          </a:bodyPr>
          <a:lstStyle/>
          <a:p>
            <a:pPr marL="0" indent="0">
              <a:buNone/>
            </a:pPr>
            <a:r>
              <a:rPr lang="en-US" sz="3200" b="1" dirty="0"/>
              <a:t>A reading from the Acts of the Apostles 	                       </a:t>
            </a:r>
            <a:r>
              <a:rPr lang="en-US" sz="3200" b="1" dirty="0" smtClean="0"/>
              <a:t> </a:t>
            </a:r>
            <a:r>
              <a:rPr lang="en-US" sz="3200" i="1" dirty="0"/>
              <a:t>Acts 2:1-8,11b-12 </a:t>
            </a:r>
          </a:p>
          <a:p>
            <a:pPr marL="0" indent="0">
              <a:buNone/>
            </a:pPr>
            <a:r>
              <a:rPr lang="en-US" sz="3200" dirty="0">
                <a:latin typeface="Calibri" panose="020F0502020204030204" pitchFamily="34" charset="0"/>
                <a:ea typeface="Calibri" panose="020F0502020204030204" pitchFamily="34" charset="0"/>
                <a:cs typeface="Calibri" panose="020F0502020204030204" pitchFamily="34" charset="0"/>
              </a:rPr>
              <a:t>When the time for Pentecost was fulfilled, they were all in one place together. And suddenly there came from the sky a noise like a strong driving wind, and it filled the entire house in which they were. Then there appeared to them tongues as of fire, which parted and came to rest on each one of them. And they were all filled with the holy Spirit and began to speak in different tongues, as the Spirit enabled them to proclaim. Now there were devout Jews from every nation under heaven staying in Jerusalem. At this sound, they gathered in a large crowd, but they were confused because each one heard them speaking in his own language. They were astounded, and in amazement they asked, “Are not all these people who are speaking Galileans? Then how does each of us hear them in his own native language? [Y]et we hear them speaking in our own tongues of the mighty acts of God.” They were all astounded and bewildered, and said to one another, “What does this mean?”</a:t>
            </a:r>
            <a:endParaRPr lang="en-US" sz="3200" dirty="0"/>
          </a:p>
          <a:p>
            <a:pPr marL="0" indent="0">
              <a:buNone/>
            </a:pPr>
            <a:r>
              <a:rPr lang="en-US" sz="3200" b="1" dirty="0"/>
              <a:t>The word of the Lord</a:t>
            </a:r>
            <a:r>
              <a:rPr lang="en-US" sz="3200" b="1" dirty="0" smtClean="0"/>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006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GROUP SHARING</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449301"/>
            <a:ext cx="10515600" cy="5175964"/>
          </a:xfrm>
        </p:spPr>
        <p:txBody>
          <a:bodyPr>
            <a:normAutofit/>
          </a:bodyPr>
          <a:lstStyle/>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What struck you?</a:t>
            </a:r>
          </a:p>
          <a:p>
            <a:pPr marL="0" marR="0" lvl="0" indent="0">
              <a:lnSpc>
                <a:spcPct val="107000"/>
              </a:lnSpc>
              <a:spcBef>
                <a:spcPts val="0"/>
              </a:spcBef>
              <a:spcAft>
                <a:spcPts val="0"/>
              </a:spcAft>
              <a:buNone/>
            </a:pPr>
            <a:endParaRPr lang="en-US" sz="7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Reflect for 2 minutes of silent prayer</a:t>
            </a: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There are no right or wrong answers</a:t>
            </a: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It is what the Lord drew out for you</a:t>
            </a:r>
          </a:p>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Small Group Sharing </a:t>
            </a:r>
            <a:r>
              <a:rPr lang="en-US" sz="3600"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(5 min)</a:t>
            </a:r>
            <a:endParaRPr lang="en-US" sz="7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State your name</a:t>
            </a: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Briefly share only the word, phrase, or image that struck you</a:t>
            </a: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Small Group Leaders facilitate this</a:t>
            </a: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Reporters do not need to take notes</a:t>
            </a: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Groups members simply listen</a:t>
            </a:r>
          </a:p>
          <a:p>
            <a:pPr>
              <a:lnSpc>
                <a:spcPct val="107000"/>
              </a:lnSpc>
              <a:spcBef>
                <a:spcPts val="0"/>
              </a:spcBef>
            </a:pPr>
            <a:endPar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612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163644"/>
            <a:ext cx="10515600" cy="1325563"/>
          </a:xfrm>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SHARING PROCESS: OVERVIEW</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55340"/>
            <a:ext cx="10515600" cy="5603446"/>
          </a:xfrm>
        </p:spPr>
        <p:txBody>
          <a:bodyPr>
            <a:normAutofit/>
          </a:bodyPr>
          <a:lstStyle/>
          <a:p>
            <a:pPr marL="0" marR="0" indent="0">
              <a:lnSpc>
                <a:spcPct val="150000"/>
              </a:lnSpc>
              <a:spcBef>
                <a:spcPts val="0"/>
              </a:spcBef>
              <a:spcAft>
                <a:spcPts val="0"/>
              </a:spcAft>
              <a:buNone/>
            </a:pPr>
            <a:r>
              <a:rPr lang="en-US" sz="2400" b="1" dirty="0" smtClean="0">
                <a:latin typeface="Calibri" panose="020F0502020204030204" pitchFamily="34" charset="0"/>
                <a:ea typeface="Calibri" panose="020F0502020204030204" pitchFamily="34" charset="0"/>
                <a:cs typeface="Times New Roman" panose="02020603050405020304" pitchFamily="18" charset="0"/>
              </a:rPr>
              <a:t>Group Focus for Reflection</a:t>
            </a:r>
          </a:p>
          <a:p>
            <a:pPr marL="457200" lvl="1">
              <a:lnSpc>
                <a:spcPct val="150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Two Primary Questions </a:t>
            </a:r>
            <a:r>
              <a:rPr lang="en-US" dirty="0">
                <a:latin typeface="Calibri" panose="020F0502020204030204" pitchFamily="34" charset="0"/>
                <a:ea typeface="Calibri" panose="020F0502020204030204" pitchFamily="34" charset="0"/>
                <a:cs typeface="Times New Roman" panose="02020603050405020304" pitchFamily="18" charset="0"/>
              </a:rPr>
              <a:t>posed by the Holy </a:t>
            </a:r>
            <a:r>
              <a:rPr lang="en-US" dirty="0" smtClean="0">
                <a:latin typeface="Calibri" panose="020F0502020204030204" pitchFamily="34" charset="0"/>
                <a:ea typeface="Calibri" panose="020F0502020204030204" pitchFamily="34" charset="0"/>
                <a:cs typeface="Times New Roman" panose="02020603050405020304" pitchFamily="18" charset="0"/>
              </a:rPr>
              <a:t>Father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0"/>
              </a:spcAft>
              <a:buNone/>
            </a:pPr>
            <a:r>
              <a:rPr lang="en-US" sz="2400" b="1" dirty="0" smtClean="0">
                <a:latin typeface="Calibri" panose="020F0502020204030204" pitchFamily="34" charset="0"/>
                <a:ea typeface="Calibri" panose="020F0502020204030204" pitchFamily="34" charset="0"/>
                <a:cs typeface="Times New Roman" panose="02020603050405020304" pitchFamily="18" charset="0"/>
              </a:rPr>
              <a:t>Content for Sharing</a:t>
            </a:r>
          </a:p>
          <a:p>
            <a:pPr marL="457200" lvl="1">
              <a:lnSpc>
                <a:spcPct val="150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Personal Experiences &amp; Insights inspired by prayer with the Holy Spirit</a:t>
            </a:r>
          </a:p>
          <a:p>
            <a:pPr marL="0" indent="0">
              <a:lnSpc>
                <a:spcPct val="150000"/>
              </a:lnSpc>
              <a:spcBef>
                <a:spcPts val="0"/>
              </a:spcBef>
              <a:buNone/>
            </a:pPr>
            <a:r>
              <a:rPr lang="en-US" sz="2400" b="1" dirty="0" smtClean="0">
                <a:latin typeface="Calibri" panose="020F0502020204030204" pitchFamily="34" charset="0"/>
                <a:ea typeface="Calibri" panose="020F0502020204030204" pitchFamily="34" charset="0"/>
                <a:cs typeface="Times New Roman" panose="02020603050405020304" pitchFamily="18" charset="0"/>
              </a:rPr>
              <a:t>Length of Sharing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50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1</a:t>
            </a:r>
            <a:r>
              <a:rPr lang="en-US"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dirty="0" smtClean="0">
                <a:latin typeface="Calibri" panose="020F0502020204030204" pitchFamily="34" charset="0"/>
                <a:ea typeface="Calibri" panose="020F0502020204030204" pitchFamily="34" charset="0"/>
                <a:cs typeface="Times New Roman" panose="02020603050405020304" pitchFamily="18" charset="0"/>
              </a:rPr>
              <a:t> Question - 4 min of Silent Prayer, then 25 minutes of sharing</a:t>
            </a:r>
            <a:endParaRPr lang="en-US"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50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Break for 10 minutes – Reporters ensure 3 Strengths &amp; 3 Challenges recorded</a:t>
            </a:r>
          </a:p>
          <a:p>
            <a:pPr marL="457200" lvl="1">
              <a:lnSpc>
                <a:spcPct val="150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2</a:t>
            </a:r>
            <a:r>
              <a:rPr lang="en-US" baseline="30000" dirty="0" smtClean="0">
                <a:latin typeface="Calibri" panose="020F0502020204030204" pitchFamily="34" charset="0"/>
                <a:ea typeface="Calibri" panose="020F0502020204030204" pitchFamily="34" charset="0"/>
                <a:cs typeface="Times New Roman" panose="02020603050405020304" pitchFamily="18" charset="0"/>
              </a:rPr>
              <a:t>nd</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Question - 4 min of Silent Prayer, then </a:t>
            </a:r>
            <a:r>
              <a:rPr lang="en-US" dirty="0" smtClean="0">
                <a:latin typeface="Calibri" panose="020F0502020204030204" pitchFamily="34" charset="0"/>
                <a:ea typeface="Calibri" panose="020F0502020204030204" pitchFamily="34" charset="0"/>
                <a:cs typeface="Times New Roman" panose="02020603050405020304" pitchFamily="18" charset="0"/>
              </a:rPr>
              <a:t>25 </a:t>
            </a:r>
            <a:r>
              <a:rPr lang="en-US" dirty="0">
                <a:latin typeface="Calibri" panose="020F0502020204030204" pitchFamily="34" charset="0"/>
                <a:ea typeface="Calibri" panose="020F0502020204030204" pitchFamily="34" charset="0"/>
                <a:cs typeface="Times New Roman" panose="02020603050405020304" pitchFamily="18" charset="0"/>
              </a:rPr>
              <a:t>minutes of sharing</a:t>
            </a:r>
            <a:endParaRPr lang="en-US"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50000"/>
              </a:lnSpc>
              <a:spcBef>
                <a:spcPts val="0"/>
              </a:spcBef>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6802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163644"/>
            <a:ext cx="10515600" cy="1325563"/>
          </a:xfrm>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SHARING PROCESS: OVERVIEW</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254554"/>
            <a:ext cx="10515600" cy="5603446"/>
          </a:xfrm>
        </p:spPr>
        <p:txBody>
          <a:bodyPr>
            <a:normAutofit/>
          </a:bodyPr>
          <a:lstStyle/>
          <a:p>
            <a:pPr marL="0" indent="0">
              <a:lnSpc>
                <a:spcPct val="150000"/>
              </a:lnSpc>
              <a:spcBef>
                <a:spcPts val="0"/>
              </a:spcBef>
              <a:buNone/>
            </a:pPr>
            <a:r>
              <a:rPr lang="en-US" sz="2700" b="1" dirty="0">
                <a:latin typeface="Calibri" panose="020F0502020204030204" pitchFamily="34" charset="0"/>
                <a:ea typeface="Calibri" panose="020F0502020204030204" pitchFamily="34" charset="0"/>
                <a:cs typeface="Times New Roman" panose="02020603050405020304" pitchFamily="18" charset="0"/>
              </a:rPr>
              <a:t>Special Group Roles</a:t>
            </a:r>
          </a:p>
          <a:p>
            <a:pPr marL="457200" lvl="1">
              <a:lnSpc>
                <a:spcPct val="150000"/>
              </a:lnSpc>
              <a:spcBef>
                <a:spcPts val="0"/>
              </a:spcBef>
            </a:pPr>
            <a:r>
              <a:rPr lang="en-US" sz="2700" b="1" dirty="0">
                <a:latin typeface="Calibri" panose="020F0502020204030204" pitchFamily="34" charset="0"/>
                <a:ea typeface="Calibri" panose="020F0502020204030204" pitchFamily="34" charset="0"/>
                <a:cs typeface="Times New Roman" panose="02020603050405020304" pitchFamily="18" charset="0"/>
              </a:rPr>
              <a:t>Leader – </a:t>
            </a:r>
            <a:r>
              <a:rPr lang="en-US" sz="2700" dirty="0">
                <a:latin typeface="Calibri" panose="020F0502020204030204" pitchFamily="34" charset="0"/>
                <a:ea typeface="Calibri" panose="020F0502020204030204" pitchFamily="34" charset="0"/>
                <a:cs typeface="Times New Roman" panose="02020603050405020304" pitchFamily="18" charset="0"/>
              </a:rPr>
              <a:t>facilitates sharing and keeps time</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50000"/>
              </a:lnSpc>
              <a:spcBef>
                <a:spcPts val="0"/>
              </a:spcBef>
            </a:pPr>
            <a:r>
              <a:rPr lang="en-US" sz="2700" b="1" dirty="0">
                <a:latin typeface="Calibri" panose="020F0502020204030204" pitchFamily="34" charset="0"/>
                <a:ea typeface="Calibri" panose="020F0502020204030204" pitchFamily="34" charset="0"/>
                <a:cs typeface="Times New Roman" panose="02020603050405020304" pitchFamily="18" charset="0"/>
              </a:rPr>
              <a:t>Reporter – </a:t>
            </a:r>
            <a:r>
              <a:rPr lang="en-US" sz="2700" dirty="0">
                <a:latin typeface="Calibri" panose="020F0502020204030204" pitchFamily="34" charset="0"/>
                <a:ea typeface="Calibri" panose="020F0502020204030204" pitchFamily="34" charset="0"/>
                <a:cs typeface="Times New Roman" panose="02020603050405020304" pitchFamily="18" charset="0"/>
              </a:rPr>
              <a:t>takes notes and fills out Summary Report Form</a:t>
            </a:r>
          </a:p>
          <a:p>
            <a:pPr marL="457200" lvl="1">
              <a:lnSpc>
                <a:spcPct val="150000"/>
              </a:lnSpc>
              <a:spcBef>
                <a:spcPts val="0"/>
              </a:spcBef>
            </a:pPr>
            <a:r>
              <a:rPr lang="en-US" sz="2700" b="1" dirty="0">
                <a:latin typeface="Calibri" panose="020F0502020204030204" pitchFamily="34" charset="0"/>
                <a:ea typeface="Calibri" panose="020F0502020204030204" pitchFamily="34" charset="0"/>
                <a:cs typeface="Times New Roman" panose="02020603050405020304" pitchFamily="18" charset="0"/>
              </a:rPr>
              <a:t>Observers</a:t>
            </a:r>
            <a:r>
              <a:rPr lang="en-US" sz="2700" dirty="0">
                <a:latin typeface="Calibri" panose="020F0502020204030204" pitchFamily="34" charset="0"/>
                <a:ea typeface="Calibri" panose="020F0502020204030204" pitchFamily="34" charset="0"/>
                <a:cs typeface="Times New Roman" panose="02020603050405020304" pitchFamily="18" charset="0"/>
              </a:rPr>
              <a:t> – Listen only and do not share</a:t>
            </a:r>
          </a:p>
          <a:p>
            <a:pPr marL="0" indent="0">
              <a:lnSpc>
                <a:spcPct val="150000"/>
              </a:lnSpc>
              <a:spcBef>
                <a:spcPts val="0"/>
              </a:spcBef>
              <a:buNone/>
            </a:pPr>
            <a:r>
              <a:rPr lang="en-US" sz="2700" b="1" dirty="0" smtClean="0">
                <a:latin typeface="Calibri" panose="020F0502020204030204" pitchFamily="34" charset="0"/>
                <a:ea typeface="Calibri" panose="020F0502020204030204" pitchFamily="34" charset="0"/>
                <a:cs typeface="Times New Roman" panose="02020603050405020304" pitchFamily="18" charset="0"/>
              </a:rPr>
              <a:t>Discern &amp; Summarize </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Based on your sharing each group must identify summary findings</a:t>
            </a:r>
          </a:p>
          <a:p>
            <a:pPr lvl="1">
              <a:lnSpc>
                <a:spcPct val="107000"/>
              </a:lnSpc>
              <a:spcBef>
                <a:spcPts val="0"/>
              </a:spcBef>
            </a:pPr>
            <a:r>
              <a:rPr lang="en-US" sz="2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From First Question – </a:t>
            </a:r>
            <a:r>
              <a:rPr lang="en-US" sz="27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 Strengths </a:t>
            </a:r>
            <a:r>
              <a:rPr lang="en-US" sz="2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&amp; </a:t>
            </a:r>
            <a:r>
              <a:rPr lang="en-US" sz="27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 Challenges</a:t>
            </a:r>
            <a:r>
              <a:rPr lang="en-US" sz="27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2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to record</a:t>
            </a:r>
          </a:p>
          <a:p>
            <a:pPr lvl="1">
              <a:lnSpc>
                <a:spcPct val="107000"/>
              </a:lnSpc>
              <a:spcBef>
                <a:spcPts val="0"/>
              </a:spcBef>
            </a:pPr>
            <a:r>
              <a:rPr lang="en-US" sz="2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From Second Question – </a:t>
            </a:r>
            <a:r>
              <a:rPr lang="en-US" sz="27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1 to 6 Action Items </a:t>
            </a:r>
            <a:r>
              <a:rPr lang="en-US" sz="2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to record</a:t>
            </a:r>
          </a:p>
          <a:p>
            <a:pPr lvl="1">
              <a:lnSpc>
                <a:spcPct val="107000"/>
              </a:lnSpc>
              <a:spcBef>
                <a:spcPts val="0"/>
              </a:spcBef>
            </a:pPr>
            <a:r>
              <a:rPr lang="en-US" sz="2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Help the Reporter to identify which has group consensus</a:t>
            </a:r>
            <a:endPar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50000"/>
              </a:lnSpc>
              <a:spcBef>
                <a:spcPts val="0"/>
              </a:spcBef>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874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163644"/>
            <a:ext cx="10515600" cy="1325563"/>
          </a:xfrm>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SHARING PROCESS: METHOD</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254554"/>
            <a:ext cx="10515600" cy="5603446"/>
          </a:xfrm>
        </p:spPr>
        <p:txBody>
          <a:bodyPr>
            <a:normAutofit/>
          </a:bodyPr>
          <a:lstStyle/>
          <a:p>
            <a:pPr marL="0" marR="0" indent="0">
              <a:lnSpc>
                <a:spcPct val="150000"/>
              </a:lnSpc>
              <a:spcBef>
                <a:spcPts val="0"/>
              </a:spcBef>
              <a:spcAft>
                <a:spcPts val="0"/>
              </a:spcAft>
              <a:buNone/>
            </a:pPr>
            <a:r>
              <a:rPr lang="en-US" sz="2500" b="1" dirty="0" smtClean="0">
                <a:latin typeface="Calibri" panose="020F0502020204030204" pitchFamily="34" charset="0"/>
                <a:ea typeface="Calibri" panose="020F0502020204030204" pitchFamily="34" charset="0"/>
                <a:cs typeface="Times New Roman" panose="02020603050405020304" pitchFamily="18" charset="0"/>
              </a:rPr>
              <a:t>Step #1 </a:t>
            </a:r>
            <a:r>
              <a:rPr lang="en-US" sz="2500" b="1" dirty="0">
                <a:latin typeface="Calibri" panose="020F0502020204030204" pitchFamily="34" charset="0"/>
                <a:ea typeface="Calibri" panose="020F0502020204030204" pitchFamily="34" charset="0"/>
                <a:cs typeface="Times New Roman" panose="02020603050405020304" pitchFamily="18" charset="0"/>
              </a:rPr>
              <a:t>– </a:t>
            </a:r>
            <a:r>
              <a:rPr lang="en-US" sz="2500" b="1" dirty="0" smtClean="0">
                <a:latin typeface="Calibri" panose="020F0502020204030204" pitchFamily="34" charset="0"/>
                <a:ea typeface="Calibri" panose="020F0502020204030204" pitchFamily="34" charset="0"/>
                <a:cs typeface="Times New Roman" panose="02020603050405020304" pitchFamily="18" charset="0"/>
              </a:rPr>
              <a:t>Reflect on the 1</a:t>
            </a:r>
            <a:r>
              <a:rPr lang="en-US" sz="2500" b="1"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sz="2500" b="1" dirty="0" smtClean="0">
                <a:latin typeface="Calibri" panose="020F0502020204030204" pitchFamily="34" charset="0"/>
                <a:ea typeface="Calibri" panose="020F0502020204030204" pitchFamily="34" charset="0"/>
                <a:cs typeface="Times New Roman" panose="02020603050405020304" pitchFamily="18" charset="0"/>
              </a:rPr>
              <a:t> Question</a:t>
            </a:r>
          </a:p>
          <a:p>
            <a:pPr lvl="1">
              <a:lnSpc>
                <a:spcPct val="100000"/>
              </a:lnSpc>
              <a:spcBef>
                <a:spcPts val="0"/>
              </a:spcBef>
            </a:pPr>
            <a:r>
              <a:rPr lang="en-US" sz="2500" dirty="0" smtClean="0">
                <a:latin typeface="Calibri" panose="020F0502020204030204" pitchFamily="34" charset="0"/>
                <a:ea typeface="Calibri" panose="020F0502020204030204" pitchFamily="34" charset="0"/>
                <a:cs typeface="Times New Roman" panose="02020603050405020304" pitchFamily="18" charset="0"/>
              </a:rPr>
              <a:t>Everyone will spend </a:t>
            </a:r>
            <a:r>
              <a:rPr lang="en-US" sz="2500" dirty="0">
                <a:latin typeface="Calibri" panose="020F0502020204030204" pitchFamily="34" charset="0"/>
                <a:ea typeface="Calibri" panose="020F0502020204030204" pitchFamily="34" charset="0"/>
                <a:cs typeface="Times New Roman" panose="02020603050405020304" pitchFamily="18" charset="0"/>
              </a:rPr>
              <a:t>4</a:t>
            </a:r>
            <a:r>
              <a:rPr lang="en-US" sz="2500" dirty="0" smtClean="0">
                <a:latin typeface="Calibri" panose="020F0502020204030204" pitchFamily="34" charset="0"/>
                <a:ea typeface="Calibri" panose="020F0502020204030204" pitchFamily="34" charset="0"/>
                <a:cs typeface="Times New Roman" panose="02020603050405020304" pitchFamily="18" charset="0"/>
              </a:rPr>
              <a:t> minutes in silent prayer reflecting on the 1</a:t>
            </a:r>
            <a:r>
              <a:rPr lang="en-US" sz="2500"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sz="2500" dirty="0" smtClean="0">
                <a:latin typeface="Calibri" panose="020F0502020204030204" pitchFamily="34" charset="0"/>
                <a:ea typeface="Calibri" panose="020F0502020204030204" pitchFamily="34" charset="0"/>
                <a:cs typeface="Times New Roman" panose="02020603050405020304" pitchFamily="18" charset="0"/>
              </a:rPr>
              <a:t> Primary Question and its Focusing Questions; take personal notes as inclined </a:t>
            </a:r>
          </a:p>
          <a:p>
            <a:pPr marL="0" indent="0">
              <a:lnSpc>
                <a:spcPct val="150000"/>
              </a:lnSpc>
              <a:spcBef>
                <a:spcPts val="0"/>
              </a:spcBef>
              <a:buNone/>
            </a:pPr>
            <a:r>
              <a:rPr lang="en-US" sz="2500" b="1" dirty="0" smtClean="0">
                <a:latin typeface="Calibri" panose="020F0502020204030204" pitchFamily="34" charset="0"/>
                <a:ea typeface="Calibri" panose="020F0502020204030204" pitchFamily="34" charset="0"/>
                <a:cs typeface="Times New Roman" panose="02020603050405020304" pitchFamily="18" charset="0"/>
              </a:rPr>
              <a:t>Step #2 </a:t>
            </a:r>
            <a:r>
              <a:rPr lang="en-US" sz="2500" b="1" dirty="0">
                <a:latin typeface="Calibri" panose="020F0502020204030204" pitchFamily="34" charset="0"/>
                <a:ea typeface="Calibri" panose="020F0502020204030204" pitchFamily="34" charset="0"/>
                <a:cs typeface="Times New Roman" panose="02020603050405020304" pitchFamily="18" charset="0"/>
              </a:rPr>
              <a:t>–</a:t>
            </a:r>
            <a:r>
              <a:rPr lang="en-US" sz="2500" b="1" dirty="0" smtClean="0">
                <a:latin typeface="Calibri" panose="020F0502020204030204" pitchFamily="34" charset="0"/>
                <a:ea typeface="Calibri" panose="020F0502020204030204" pitchFamily="34" charset="0"/>
                <a:cs typeface="Times New Roman" panose="02020603050405020304" pitchFamily="18" charset="0"/>
              </a:rPr>
              <a:t> Share on the 1</a:t>
            </a:r>
            <a:r>
              <a:rPr lang="en-US" sz="2500" b="1"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sz="2500" b="1" dirty="0" smtClean="0">
                <a:latin typeface="Calibri" panose="020F0502020204030204" pitchFamily="34" charset="0"/>
                <a:ea typeface="Calibri" panose="020F0502020204030204" pitchFamily="34" charset="0"/>
                <a:cs typeface="Times New Roman" panose="02020603050405020304" pitchFamily="18" charset="0"/>
              </a:rPr>
              <a:t> Question </a:t>
            </a:r>
          </a:p>
          <a:p>
            <a:pPr lvl="1">
              <a:lnSpc>
                <a:spcPct val="150000"/>
              </a:lnSpc>
              <a:spcBef>
                <a:spcPts val="0"/>
              </a:spcBef>
            </a:pPr>
            <a:r>
              <a:rPr lang="en-US" sz="2500" dirty="0" smtClean="0">
                <a:latin typeface="Calibri" panose="020F0502020204030204" pitchFamily="34" charset="0"/>
                <a:ea typeface="Calibri" panose="020F0502020204030204" pitchFamily="34" charset="0"/>
                <a:cs typeface="Times New Roman" panose="02020603050405020304" pitchFamily="18" charset="0"/>
              </a:rPr>
              <a:t>Each person will share their response for about 3-5 min</a:t>
            </a:r>
          </a:p>
          <a:p>
            <a:pPr marL="0" indent="0">
              <a:lnSpc>
                <a:spcPct val="150000"/>
              </a:lnSpc>
              <a:spcBef>
                <a:spcPts val="0"/>
              </a:spcBef>
              <a:buNone/>
            </a:pPr>
            <a:r>
              <a:rPr lang="en-US" sz="2500" b="1" dirty="0" smtClean="0">
                <a:latin typeface="Calibri" panose="020F0502020204030204" pitchFamily="34" charset="0"/>
                <a:ea typeface="Calibri" panose="020F0502020204030204" pitchFamily="34" charset="0"/>
                <a:cs typeface="Times New Roman" panose="02020603050405020304" pitchFamily="18" charset="0"/>
              </a:rPr>
              <a:t>Step #3 – Summarize Responses for 1</a:t>
            </a:r>
            <a:r>
              <a:rPr lang="en-US" sz="2500" b="1"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sz="2500" b="1" dirty="0" smtClean="0">
                <a:latin typeface="Calibri" panose="020F0502020204030204" pitchFamily="34" charset="0"/>
                <a:ea typeface="Calibri" panose="020F0502020204030204" pitchFamily="34" charset="0"/>
                <a:cs typeface="Times New Roman" panose="02020603050405020304" pitchFamily="18" charset="0"/>
              </a:rPr>
              <a:t> Question</a:t>
            </a:r>
          </a:p>
          <a:p>
            <a:pPr lvl="1">
              <a:lnSpc>
                <a:spcPct val="107000"/>
              </a:lnSpc>
              <a:spcBef>
                <a:spcPts val="0"/>
              </a:spcBef>
            </a:pPr>
            <a:r>
              <a:rPr lang="en-US" sz="2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Leader helps group to discern where consensus is on the responses</a:t>
            </a:r>
          </a:p>
          <a:p>
            <a:pPr lvl="1">
              <a:lnSpc>
                <a:spcPct val="107000"/>
              </a:lnSpc>
              <a:spcBef>
                <a:spcPts val="0"/>
              </a:spcBef>
            </a:pPr>
            <a:r>
              <a:rPr lang="en-US" sz="2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Group determines the primary responses to record on the Report</a:t>
            </a:r>
          </a:p>
          <a:p>
            <a:pPr lvl="1">
              <a:lnSpc>
                <a:spcPct val="107000"/>
              </a:lnSpc>
              <a:spcBef>
                <a:spcPts val="0"/>
              </a:spcBef>
            </a:pPr>
            <a:r>
              <a:rPr lang="en-US" sz="2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Reporter records these on the Report Form</a:t>
            </a:r>
          </a:p>
          <a:p>
            <a:pPr marL="0" indent="0">
              <a:lnSpc>
                <a:spcPct val="150000"/>
              </a:lnSpc>
              <a:spcBef>
                <a:spcPts val="0"/>
              </a:spcBef>
              <a:buNone/>
            </a:pPr>
            <a:r>
              <a:rPr lang="en-US" sz="2500" b="1" dirty="0">
                <a:latin typeface="Calibri" panose="020F0502020204030204" pitchFamily="34" charset="0"/>
                <a:ea typeface="Calibri" panose="020F0502020204030204" pitchFamily="34" charset="0"/>
                <a:cs typeface="Times New Roman" panose="02020603050405020304" pitchFamily="18" charset="0"/>
              </a:rPr>
              <a:t>Step </a:t>
            </a:r>
            <a:r>
              <a:rPr lang="en-US" sz="2500" b="1" dirty="0" smtClean="0">
                <a:latin typeface="Calibri" panose="020F0502020204030204" pitchFamily="34" charset="0"/>
                <a:ea typeface="Calibri" panose="020F0502020204030204" pitchFamily="34" charset="0"/>
                <a:cs typeface="Times New Roman" panose="02020603050405020304" pitchFamily="18" charset="0"/>
              </a:rPr>
              <a:t>#4 </a:t>
            </a:r>
            <a:r>
              <a:rPr lang="en-US" sz="2500" b="1" dirty="0">
                <a:latin typeface="Calibri" panose="020F0502020204030204" pitchFamily="34" charset="0"/>
                <a:ea typeface="Calibri" panose="020F0502020204030204" pitchFamily="34" charset="0"/>
                <a:cs typeface="Times New Roman" panose="02020603050405020304" pitchFamily="18" charset="0"/>
              </a:rPr>
              <a:t>– </a:t>
            </a:r>
            <a:r>
              <a:rPr lang="en-US" sz="2500" b="1" dirty="0" smtClean="0">
                <a:latin typeface="Calibri" panose="020F0502020204030204" pitchFamily="34" charset="0"/>
                <a:ea typeface="Calibri" panose="020F0502020204030204" pitchFamily="34" charset="0"/>
                <a:cs typeface="Times New Roman" panose="02020603050405020304" pitchFamily="18" charset="0"/>
              </a:rPr>
              <a:t>Repeat Steps #1-3 for 2</a:t>
            </a:r>
            <a:r>
              <a:rPr lang="en-US" sz="2500" b="1" baseline="30000" dirty="0" smtClean="0">
                <a:latin typeface="Calibri" panose="020F0502020204030204" pitchFamily="34" charset="0"/>
                <a:ea typeface="Calibri" panose="020F0502020204030204" pitchFamily="34" charset="0"/>
                <a:cs typeface="Times New Roman" panose="02020603050405020304" pitchFamily="18" charset="0"/>
              </a:rPr>
              <a:t>nd</a:t>
            </a:r>
            <a:r>
              <a:rPr lang="en-US" sz="2500" b="1" dirty="0">
                <a:latin typeface="Calibri" panose="020F0502020204030204" pitchFamily="34" charset="0"/>
                <a:ea typeface="Calibri" panose="020F0502020204030204" pitchFamily="34" charset="0"/>
                <a:cs typeface="Times New Roman" panose="02020603050405020304" pitchFamily="18" charset="0"/>
              </a:rPr>
              <a:t> </a:t>
            </a:r>
            <a:r>
              <a:rPr lang="en-US" sz="2500" b="1" dirty="0" smtClean="0">
                <a:latin typeface="Calibri" panose="020F0502020204030204" pitchFamily="34" charset="0"/>
                <a:ea typeface="Calibri" panose="020F0502020204030204" pitchFamily="34" charset="0"/>
                <a:cs typeface="Times New Roman" panose="02020603050405020304" pitchFamily="18" charset="0"/>
              </a:rPr>
              <a:t>Primary Question</a:t>
            </a:r>
            <a:endParaRPr lang="en-US" sz="25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4595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163644"/>
            <a:ext cx="10515600" cy="1325563"/>
          </a:xfrm>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SHARING PROCESS: BEST PRACTICES</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254554"/>
            <a:ext cx="10515600" cy="5603446"/>
          </a:xfrm>
        </p:spPr>
        <p:txBody>
          <a:bodyPr>
            <a:normAutofit/>
          </a:bodyPr>
          <a:lstStyle/>
          <a:p>
            <a:pPr marL="342900" marR="0" lvl="0" indent="-342900">
              <a:lnSpc>
                <a:spcPct val="107000"/>
              </a:lnSpc>
              <a:spcBef>
                <a:spcPts val="0"/>
              </a:spcBef>
              <a:spcAft>
                <a:spcPts val="0"/>
              </a:spcAft>
              <a:buFont typeface="+mj-lt"/>
              <a:buAutoNum type="arabicPeriod"/>
            </a:pPr>
            <a:r>
              <a:rPr lang="en-US" b="1" dirty="0" smtClean="0">
                <a:latin typeface="Calibri" panose="020F0502020204030204" pitchFamily="34" charset="0"/>
                <a:ea typeface="Calibri" panose="020F0502020204030204" pitchFamily="34" charset="0"/>
                <a:cs typeface="Times New Roman" panose="02020603050405020304" pitchFamily="18" charset="0"/>
              </a:rPr>
              <a:t>This consultation is a safe place to talk </a:t>
            </a:r>
            <a:r>
              <a:rPr lang="en-US" dirty="0" smtClean="0">
                <a:latin typeface="Calibri" panose="020F0502020204030204" pitchFamily="34" charset="0"/>
                <a:ea typeface="Calibri" panose="020F0502020204030204" pitchFamily="34" charset="0"/>
                <a:cs typeface="Times New Roman" panose="02020603050405020304" pitchFamily="18" charset="0"/>
              </a:rPr>
              <a:t>– we treat each other and what anyone has to say with reverence, respect, dignity and confidentiality.</a:t>
            </a:r>
          </a:p>
          <a:p>
            <a:pPr marL="342900" marR="0" lvl="0" indent="-342900">
              <a:lnSpc>
                <a:spcPct val="107000"/>
              </a:lnSpc>
              <a:spcBef>
                <a:spcPts val="0"/>
              </a:spcBef>
              <a:spcAft>
                <a:spcPts val="0"/>
              </a:spcAft>
              <a:buFont typeface="+mj-lt"/>
              <a:buAutoNum type="arabicPeriod"/>
            </a:pPr>
            <a:endParaRPr lang="en-US" sz="1400" b="1"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smtClean="0">
                <a:latin typeface="Calibri" panose="020F0502020204030204" pitchFamily="34" charset="0"/>
                <a:ea typeface="Calibri" panose="020F0502020204030204" pitchFamily="34" charset="0"/>
                <a:cs typeface="Times New Roman" panose="02020603050405020304" pitchFamily="18" charset="0"/>
              </a:rPr>
              <a:t>We allow one person to speak at a time </a:t>
            </a:r>
            <a:r>
              <a:rPr lang="en-US" dirty="0" smtClean="0">
                <a:latin typeface="Calibri" panose="020F0502020204030204" pitchFamily="34" charset="0"/>
                <a:ea typeface="Calibri" panose="020F0502020204030204" pitchFamily="34" charset="0"/>
                <a:cs typeface="Times New Roman" panose="02020603050405020304" pitchFamily="18" charset="0"/>
              </a:rPr>
              <a:t>and we listen with an open mind, even if we do not agree with his/her perspective. </a:t>
            </a:r>
          </a:p>
          <a:p>
            <a:pPr marL="342900" marR="0" lvl="0" indent="-342900">
              <a:lnSpc>
                <a:spcPct val="107000"/>
              </a:lnSpc>
              <a:spcBef>
                <a:spcPts val="0"/>
              </a:spcBef>
              <a:spcAft>
                <a:spcPts val="0"/>
              </a:spcAft>
              <a:buFont typeface="+mj-lt"/>
              <a:buAutoNum type="arabicPeriod"/>
            </a:pPr>
            <a:endParaRPr lang="en-US" sz="1400" b="1"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smtClean="0">
                <a:latin typeface="Calibri" panose="020F0502020204030204" pitchFamily="34" charset="0"/>
                <a:ea typeface="Calibri" panose="020F0502020204030204" pitchFamily="34" charset="0"/>
                <a:cs typeface="Times New Roman" panose="02020603050405020304" pitchFamily="18" charset="0"/>
              </a:rPr>
              <a:t>Since our conversation is to promote dialogue: </a:t>
            </a:r>
          </a:p>
          <a:p>
            <a:pPr marL="742950" marR="0" lvl="1" indent="-285750">
              <a:lnSpc>
                <a:spcPct val="107000"/>
              </a:lnSpc>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When I speak my purpose is to </a:t>
            </a:r>
            <a:r>
              <a:rPr lang="en-US" sz="2800" b="1" dirty="0" smtClean="0">
                <a:latin typeface="Calibri" panose="020F0502020204030204" pitchFamily="34" charset="0"/>
                <a:ea typeface="Calibri" panose="020F0502020204030204" pitchFamily="34" charset="0"/>
                <a:cs typeface="Times New Roman" panose="02020603050405020304" pitchFamily="18" charset="0"/>
              </a:rPr>
              <a:t>advance the conversation</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I will strive to understand that </a:t>
            </a:r>
            <a:r>
              <a:rPr lang="en-US" sz="2800" b="1" dirty="0" smtClean="0">
                <a:latin typeface="Calibri" panose="020F0502020204030204" pitchFamily="34" charset="0"/>
                <a:ea typeface="Calibri" panose="020F0502020204030204" pitchFamily="34" charset="0"/>
                <a:cs typeface="Times New Roman" panose="02020603050405020304" pitchFamily="18" charset="0"/>
              </a:rPr>
              <a:t>everyone’s experience</a:t>
            </a:r>
          </a:p>
          <a:p>
            <a:pPr marL="457200" marR="0" lvl="1" indent="0">
              <a:lnSpc>
                <a:spcPct val="107000"/>
              </a:lnSpc>
              <a:spcBef>
                <a:spcPts val="0"/>
              </a:spcBef>
              <a:spcAft>
                <a:spcPts val="0"/>
              </a:spcAft>
              <a:buNone/>
            </a:pPr>
            <a:r>
              <a:rPr lang="en-US" sz="2800" b="1" dirty="0" smtClean="0">
                <a:latin typeface="Calibri" panose="020F0502020204030204" pitchFamily="34" charset="0"/>
                <a:ea typeface="Calibri" panose="020F0502020204030204" pitchFamily="34" charset="0"/>
                <a:cs typeface="Times New Roman" panose="02020603050405020304" pitchFamily="18" charset="0"/>
              </a:rPr>
              <a:t>   is different</a:t>
            </a:r>
            <a:r>
              <a:rPr lang="en-US" sz="2800" dirty="0" smtClean="0">
                <a:latin typeface="Calibri" panose="020F0502020204030204" pitchFamily="34" charset="0"/>
                <a:ea typeface="Calibri" panose="020F0502020204030204" pitchFamily="34" charset="0"/>
                <a:cs typeface="Times New Roman" panose="02020603050405020304" pitchFamily="18" charset="0"/>
              </a:rPr>
              <a:t>, and I will be acutely aware of my attitude</a:t>
            </a:r>
          </a:p>
          <a:p>
            <a:pPr marL="457200" marR="0" lvl="1"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smtClean="0">
                <a:latin typeface="Calibri" panose="020F0502020204030204" pitchFamily="34" charset="0"/>
                <a:ea typeface="Calibri" panose="020F0502020204030204" pitchFamily="34" charset="0"/>
                <a:cs typeface="Times New Roman" panose="02020603050405020304" pitchFamily="18" charset="0"/>
              </a:rPr>
              <a:t>  and tone of voice in all interactions. </a:t>
            </a:r>
          </a:p>
          <a:p>
            <a:pPr marL="0" indent="0">
              <a:lnSpc>
                <a:spcPct val="107000"/>
              </a:lnSpc>
              <a:spcBef>
                <a:spcPts val="0"/>
              </a:spcBef>
              <a:buNone/>
            </a:pPr>
            <a:endPar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3778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163644"/>
            <a:ext cx="10515600" cy="1325563"/>
          </a:xfrm>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SHARING PROCESS: BEST PRACTICES</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02529"/>
            <a:ext cx="10515600" cy="5603446"/>
          </a:xfrm>
        </p:spPr>
        <p:txBody>
          <a:bodyPr>
            <a:normAutofit/>
          </a:bodyPr>
          <a:lstStyle/>
          <a:p>
            <a:pPr marL="457200" marR="0" lvl="0" indent="-457200">
              <a:lnSpc>
                <a:spcPct val="107000"/>
              </a:lnSpc>
              <a:spcBef>
                <a:spcPts val="0"/>
              </a:spcBef>
              <a:spcAft>
                <a:spcPts val="0"/>
              </a:spcAft>
              <a:buFont typeface="+mj-lt"/>
              <a:buAutoNum type="arabicPeriod" startAt="4"/>
            </a:pPr>
            <a:r>
              <a:rPr lang="en-US" dirty="0" smtClean="0">
                <a:latin typeface="Calibri" panose="020F0502020204030204" pitchFamily="34" charset="0"/>
                <a:ea typeface="Calibri" panose="020F0502020204030204" pitchFamily="34" charset="0"/>
                <a:cs typeface="Times New Roman" panose="02020603050405020304" pitchFamily="18" charset="0"/>
              </a:rPr>
              <a:t>I will be prudent and </a:t>
            </a:r>
            <a:r>
              <a:rPr lang="en-US" b="1" dirty="0" smtClean="0">
                <a:latin typeface="Calibri" panose="020F0502020204030204" pitchFamily="34" charset="0"/>
                <a:ea typeface="Calibri" panose="020F0502020204030204" pitchFamily="34" charset="0"/>
                <a:cs typeface="Times New Roman" panose="02020603050405020304" pitchFamily="18" charset="0"/>
              </a:rPr>
              <a:t>limit how long I speak</a:t>
            </a:r>
            <a:r>
              <a:rPr lang="en-US" dirty="0" smtClean="0">
                <a:latin typeface="Calibri" panose="020F0502020204030204" pitchFamily="34" charset="0"/>
                <a:ea typeface="Calibri" panose="020F0502020204030204" pitchFamily="34" charset="0"/>
                <a:cs typeface="Times New Roman" panose="02020603050405020304" pitchFamily="18" charset="0"/>
              </a:rPr>
              <a:t> so that everyone has time to share. </a:t>
            </a:r>
          </a:p>
          <a:p>
            <a:pPr marL="457200" marR="0" lvl="0" indent="-457200">
              <a:lnSpc>
                <a:spcPct val="107000"/>
              </a:lnSpc>
              <a:spcBef>
                <a:spcPts val="0"/>
              </a:spcBef>
              <a:spcAft>
                <a:spcPts val="0"/>
              </a:spcAft>
              <a:buFont typeface="+mj-lt"/>
              <a:buAutoNum type="arabicPeriod" startAt="4"/>
            </a:pPr>
            <a:endParaRPr lang="en-US" sz="1400" b="1" dirty="0" smtClean="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4"/>
            </a:pPr>
            <a:r>
              <a:rPr lang="en-US" b="1" dirty="0" smtClean="0">
                <a:latin typeface="Calibri" panose="020F0502020204030204" pitchFamily="34" charset="0"/>
                <a:ea typeface="Calibri" panose="020F0502020204030204" pitchFamily="34" charset="0"/>
                <a:cs typeface="Times New Roman" panose="02020603050405020304" pitchFamily="18" charset="0"/>
              </a:rPr>
              <a:t>I only speak once </a:t>
            </a:r>
            <a:r>
              <a:rPr lang="en-US" dirty="0" smtClean="0">
                <a:latin typeface="Calibri" panose="020F0502020204030204" pitchFamily="34" charset="0"/>
                <a:ea typeface="Calibri" panose="020F0502020204030204" pitchFamily="34" charset="0"/>
                <a:cs typeface="Times New Roman" panose="02020603050405020304" pitchFamily="18" charset="0"/>
              </a:rPr>
              <a:t>until everyone has had an opportunity to share. </a:t>
            </a:r>
          </a:p>
          <a:p>
            <a:pPr marL="457200" marR="0" lvl="0" indent="-457200">
              <a:lnSpc>
                <a:spcPct val="107000"/>
              </a:lnSpc>
              <a:spcBef>
                <a:spcPts val="0"/>
              </a:spcBef>
              <a:spcAft>
                <a:spcPts val="0"/>
              </a:spcAft>
              <a:buFont typeface="+mj-lt"/>
              <a:buAutoNum type="arabicPeriod" startAt="4"/>
            </a:pPr>
            <a:endParaRPr lang="en-US" sz="1400" b="1" dirty="0" smtClean="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4"/>
            </a:pPr>
            <a:r>
              <a:rPr lang="en-US" dirty="0" smtClean="0">
                <a:latin typeface="Calibri" panose="020F0502020204030204" pitchFamily="34" charset="0"/>
                <a:ea typeface="Calibri" panose="020F0502020204030204" pitchFamily="34" charset="0"/>
                <a:cs typeface="Times New Roman" panose="02020603050405020304" pitchFamily="18" charset="0"/>
              </a:rPr>
              <a:t>As a participant, when I tell others of our experience of the consultation</a:t>
            </a:r>
            <a:r>
              <a:rPr lang="en-US" b="1" dirty="0" smtClean="0">
                <a:latin typeface="Calibri" panose="020F0502020204030204" pitchFamily="34" charset="0"/>
                <a:ea typeface="Calibri" panose="020F0502020204030204" pitchFamily="34" charset="0"/>
                <a:cs typeface="Times New Roman" panose="02020603050405020304" pitchFamily="18" charset="0"/>
              </a:rPr>
              <a:t>, I will not attribute anything we share to a particular person or group. </a:t>
            </a:r>
          </a:p>
          <a:p>
            <a:pPr marL="457200" marR="0" lvl="0" indent="-457200">
              <a:lnSpc>
                <a:spcPct val="107000"/>
              </a:lnSpc>
              <a:spcBef>
                <a:spcPts val="0"/>
              </a:spcBef>
              <a:spcAft>
                <a:spcPts val="0"/>
              </a:spcAft>
              <a:buFont typeface="+mj-lt"/>
              <a:buAutoNum type="arabicPeriod" startAt="4"/>
            </a:pPr>
            <a:endParaRPr lang="en-US" sz="1200" b="1" dirty="0" smtClean="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4"/>
            </a:pPr>
            <a:r>
              <a:rPr lang="en-US" b="1" dirty="0" smtClean="0">
                <a:latin typeface="Calibri" panose="020F0502020204030204" pitchFamily="34" charset="0"/>
                <a:ea typeface="Calibri" panose="020F0502020204030204" pitchFamily="34" charset="0"/>
                <a:cs typeface="Times New Roman" panose="02020603050405020304" pitchFamily="18" charset="0"/>
              </a:rPr>
              <a:t>I will </a:t>
            </a:r>
            <a:r>
              <a:rPr lang="en-US" b="1" u="sng" dirty="0" smtClean="0">
                <a:latin typeface="Calibri" panose="020F0502020204030204" pitchFamily="34" charset="0"/>
                <a:ea typeface="Calibri" panose="020F0502020204030204" pitchFamily="34" charset="0"/>
                <a:cs typeface="Times New Roman" panose="02020603050405020304" pitchFamily="18" charset="0"/>
              </a:rPr>
              <a:t>not</a:t>
            </a:r>
            <a:r>
              <a:rPr lang="en-US" b="1" dirty="0" smtClean="0">
                <a:latin typeface="Calibri" panose="020F0502020204030204" pitchFamily="34" charset="0"/>
                <a:ea typeface="Calibri" panose="020F0502020204030204" pitchFamily="34" charset="0"/>
                <a:cs typeface="Times New Roman" panose="02020603050405020304" pitchFamily="18" charset="0"/>
              </a:rPr>
              <a:t> use any recording devices </a:t>
            </a:r>
            <a:r>
              <a:rPr lang="en-US" dirty="0" smtClean="0">
                <a:latin typeface="Calibri" panose="020F0502020204030204" pitchFamily="34" charset="0"/>
                <a:ea typeface="Calibri" panose="020F0502020204030204" pitchFamily="34" charset="0"/>
                <a:cs typeface="Times New Roman" panose="02020603050405020304" pitchFamily="18" charset="0"/>
              </a:rPr>
              <a:t>to capture our sharing.</a:t>
            </a:r>
          </a:p>
          <a:p>
            <a:pPr marL="457200" marR="0" lvl="0" indent="-457200">
              <a:lnSpc>
                <a:spcPct val="107000"/>
              </a:lnSpc>
              <a:spcBef>
                <a:spcPts val="0"/>
              </a:spcBef>
              <a:spcAft>
                <a:spcPts val="0"/>
              </a:spcAft>
              <a:buFont typeface="+mj-lt"/>
              <a:buAutoNum type="arabicPeriod" startAt="4"/>
            </a:pPr>
            <a:endParaRPr lang="en-US" sz="1400" b="1" dirty="0" smtClean="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4"/>
            </a:pPr>
            <a:r>
              <a:rPr lang="en-US" dirty="0" smtClean="0">
                <a:latin typeface="Calibri" panose="020F0502020204030204" pitchFamily="34" charset="0"/>
                <a:ea typeface="Calibri" panose="020F0502020204030204" pitchFamily="34" charset="0"/>
                <a:cs typeface="Times New Roman" panose="02020603050405020304" pitchFamily="18" charset="0"/>
              </a:rPr>
              <a:t>I will remember this is </a:t>
            </a:r>
            <a:r>
              <a:rPr lang="en-US" b="1" dirty="0" smtClean="0">
                <a:latin typeface="Calibri" panose="020F0502020204030204" pitchFamily="34" charset="0"/>
                <a:ea typeface="Calibri" panose="020F0502020204030204" pitchFamily="34" charset="0"/>
                <a:cs typeface="Times New Roman" panose="02020603050405020304" pitchFamily="18" charset="0"/>
              </a:rPr>
              <a:t>not the time for a diatribe or debate.</a:t>
            </a:r>
          </a:p>
          <a:p>
            <a:pPr>
              <a:lnSpc>
                <a:spcPct val="107000"/>
              </a:lnSpc>
              <a:spcBef>
                <a:spcPts val="0"/>
              </a:spcBef>
            </a:pPr>
            <a:endPar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7589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LISTENING SESSION </a:t>
            </a:r>
            <a:r>
              <a:rPr lang="en-US" sz="5400" b="1" dirty="0">
                <a:solidFill>
                  <a:schemeClr val="accent2">
                    <a:lumMod val="50000"/>
                  </a:schemeClr>
                </a:solidFill>
                <a:effectLst>
                  <a:outerShdw blurRad="38100" dist="38100" dir="2700000" algn="tl">
                    <a:srgbClr val="000000">
                      <a:alpha val="43137"/>
                    </a:srgbClr>
                  </a:outerShdw>
                </a:effectLst>
              </a:rPr>
              <a:t>AGENDA</a:t>
            </a: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a:bodyPr>
          <a:lstStyle/>
          <a:p>
            <a:pPr marL="228600" marR="0">
              <a:lnSpc>
                <a:spcPct val="107000"/>
              </a:lnSpc>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200"/>
              </a:spcAft>
              <a:buNone/>
            </a:pP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1. Introduction – Welcome, Prayer, &amp; Scripture Reflection </a:t>
            </a:r>
          </a:p>
          <a:p>
            <a:pPr marL="0" marR="0" indent="0">
              <a:lnSpc>
                <a:spcPct val="107000"/>
              </a:lnSpc>
              <a:spcBef>
                <a:spcPts val="0"/>
              </a:spcBef>
              <a:spcAft>
                <a:spcPts val="1200"/>
              </a:spcAft>
              <a:buNone/>
            </a:pP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smtClean="0">
                <a:latin typeface="Calibri" panose="020F0502020204030204" pitchFamily="34" charset="0"/>
                <a:ea typeface="Calibri" panose="020F0502020204030204" pitchFamily="34" charset="0"/>
                <a:cs typeface="Times New Roman" panose="02020603050405020304" pitchFamily="18" charset="0"/>
              </a:rPr>
              <a:t>Sharing</a:t>
            </a: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 Process – Overvie</a:t>
            </a:r>
            <a:r>
              <a:rPr lang="en-US" sz="3200" b="1" dirty="0" smtClean="0">
                <a:latin typeface="Calibri" panose="020F0502020204030204" pitchFamily="34" charset="0"/>
                <a:ea typeface="Calibri" panose="020F0502020204030204" pitchFamily="34" charset="0"/>
                <a:cs typeface="Times New Roman" panose="02020603050405020304" pitchFamily="18" charset="0"/>
              </a:rPr>
              <a:t>w, Method, &amp; Best Practices</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200"/>
              </a:spcAft>
              <a:buNone/>
            </a:pP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3</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Small Group </a:t>
            </a:r>
            <a:r>
              <a:rPr lang="en-US" sz="3200" b="1" dirty="0" smtClean="0">
                <a:latin typeface="Calibri" panose="020F0502020204030204" pitchFamily="34" charset="0"/>
                <a:ea typeface="Calibri" panose="020F0502020204030204" pitchFamily="34" charset="0"/>
                <a:cs typeface="Times New Roman" panose="02020603050405020304" pitchFamily="18" charset="0"/>
              </a:rPr>
              <a:t>Reflection &amp; Sharing</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2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4. Large Group </a:t>
            </a: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Sharing </a:t>
            </a:r>
          </a:p>
          <a:p>
            <a:pPr marL="0" marR="0" indent="0">
              <a:lnSpc>
                <a:spcPct val="107000"/>
              </a:lnSpc>
              <a:spcBef>
                <a:spcPts val="0"/>
              </a:spcBef>
              <a:spcAft>
                <a:spcPts val="1200"/>
              </a:spcAft>
              <a:buNone/>
            </a:pPr>
            <a:r>
              <a:rPr lang="en-US" sz="3200" b="1" dirty="0">
                <a:latin typeface="Calibri" panose="020F0502020204030204" pitchFamily="34" charset="0"/>
                <a:ea typeface="Calibri" panose="020F0502020204030204" pitchFamily="34" charset="0"/>
                <a:cs typeface="Times New Roman" panose="02020603050405020304" pitchFamily="18" charset="0"/>
              </a:rPr>
              <a:t>5</a:t>
            </a: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 Next Steps &amp; Sending Forth Prayer</a:t>
            </a:r>
          </a:p>
          <a:p>
            <a:endParaRPr lang="en-US" dirty="0"/>
          </a:p>
        </p:txBody>
      </p:sp>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8248650" y="3729378"/>
            <a:ext cx="3679825" cy="27634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456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0"/>
            <a:ext cx="10515600" cy="1325563"/>
          </a:xfrm>
        </p:spPr>
        <p:txBody>
          <a:bodyPr>
            <a:noAutofit/>
          </a:bodyPr>
          <a:lstStyle/>
          <a:p>
            <a:pPr algn="ctr"/>
            <a:r>
              <a:rPr lang="en-US" b="1" dirty="0" smtClean="0">
                <a:solidFill>
                  <a:schemeClr val="accent2">
                    <a:lumMod val="50000"/>
                  </a:schemeClr>
                </a:solidFill>
                <a:effectLst>
                  <a:outerShdw blurRad="38100" dist="38100" dir="2700000" algn="tl">
                    <a:srgbClr val="000000">
                      <a:alpha val="43137"/>
                    </a:srgbClr>
                  </a:outerShdw>
                </a:effectLst>
              </a:rPr>
              <a:t>PRAYER &amp; SHARING: PRIMARY QUESTION #1</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198" y="1170634"/>
            <a:ext cx="11061033" cy="5687366"/>
          </a:xfrm>
        </p:spPr>
        <p:txBody>
          <a:bodyPr>
            <a:normAutofit fontScale="92500"/>
          </a:bodyPr>
          <a:lstStyle/>
          <a:p>
            <a:pPr marL="0" marR="0" indent="0" algn="just">
              <a:lnSpc>
                <a:spcPct val="107000"/>
              </a:lnSpc>
              <a:spcBef>
                <a:spcPts val="0"/>
              </a:spcBef>
              <a:spcAft>
                <a:spcPts val="800"/>
              </a:spcAft>
              <a:buNone/>
            </a:pPr>
            <a:r>
              <a:rPr lang="en-US" b="1" dirty="0" smtClean="0">
                <a:latin typeface="Calibri" panose="020F0502020204030204" pitchFamily="34" charset="0"/>
                <a:ea typeface="Calibri" panose="020F0502020204030204" pitchFamily="34" charset="0"/>
                <a:cs typeface="Times New Roman" panose="02020603050405020304" pitchFamily="18" charset="0"/>
              </a:rPr>
              <a:t>The </a:t>
            </a:r>
            <a:r>
              <a:rPr lang="en-US" b="1" dirty="0">
                <a:latin typeface="Calibri" panose="020F0502020204030204" pitchFamily="34" charset="0"/>
                <a:ea typeface="Calibri" panose="020F0502020204030204" pitchFamily="34" charset="0"/>
                <a:cs typeface="Times New Roman" panose="02020603050405020304" pitchFamily="18" charset="0"/>
              </a:rPr>
              <a:t>Church in announcing the Gospel </a:t>
            </a:r>
            <a:r>
              <a:rPr lang="en-US" b="1" i="1" dirty="0">
                <a:latin typeface="Calibri" panose="020F0502020204030204" pitchFamily="34" charset="0"/>
                <a:ea typeface="Calibri" panose="020F0502020204030204" pitchFamily="34" charset="0"/>
                <a:cs typeface="Times New Roman" panose="02020603050405020304" pitchFamily="18" charset="0"/>
              </a:rPr>
              <a:t>journeys together</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5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How </a:t>
            </a:r>
            <a:r>
              <a:rPr lang="en-US" sz="35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is this “journeying together” happening today in your local </a:t>
            </a:r>
            <a:r>
              <a:rPr lang="en-US" sz="35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Church (i.e. diocese, parish, school, or organization)?</a:t>
            </a:r>
            <a:r>
              <a:rPr lang="en-US"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u="sng" dirty="0">
                <a:latin typeface="Calibri" panose="020F0502020204030204" pitchFamily="34" charset="0"/>
                <a:ea typeface="Calibri" panose="020F0502020204030204" pitchFamily="34" charset="0"/>
                <a:cs typeface="Times New Roman" panose="02020603050405020304" pitchFamily="18" charset="0"/>
              </a:rPr>
              <a:t>In thinking about our </a:t>
            </a:r>
            <a:r>
              <a:rPr lang="en-US" b="1" i="1" u="sng" dirty="0">
                <a:latin typeface="Calibri" panose="020F0502020204030204" pitchFamily="34" charset="0"/>
                <a:ea typeface="Calibri" panose="020F0502020204030204" pitchFamily="34" charset="0"/>
                <a:cs typeface="Times New Roman" panose="02020603050405020304" pitchFamily="18" charset="0"/>
              </a:rPr>
              <a:t>Strengths</a:t>
            </a:r>
            <a:r>
              <a:rPr lang="en-US" b="1" u="sng" dirty="0">
                <a:latin typeface="Calibri" panose="020F0502020204030204" pitchFamily="34" charset="0"/>
                <a:ea typeface="Calibri" panose="020F0502020204030204" pitchFamily="34" charset="0"/>
                <a:cs typeface="Times New Roman" panose="02020603050405020304" pitchFamily="18" charset="0"/>
              </a:rPr>
              <a:t>:</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What are our positive experiences of journeying together in our </a:t>
            </a:r>
            <a:r>
              <a:rPr lang="en-US" dirty="0" smtClean="0">
                <a:latin typeface="Calibri" panose="020F0502020204030204" pitchFamily="34" charset="0"/>
                <a:ea typeface="Calibri" panose="020F0502020204030204" pitchFamily="34" charset="0"/>
                <a:cs typeface="Times New Roman" panose="02020603050405020304" pitchFamily="18" charset="0"/>
              </a:rPr>
              <a:t>local Church</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What joys did those experiences bring?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u="sng" dirty="0">
                <a:latin typeface="Calibri" panose="020F0502020204030204" pitchFamily="34" charset="0"/>
                <a:ea typeface="Calibri" panose="020F0502020204030204" pitchFamily="34" charset="0"/>
                <a:cs typeface="Times New Roman" panose="02020603050405020304" pitchFamily="18" charset="0"/>
              </a:rPr>
              <a:t>In thinking about our </a:t>
            </a:r>
            <a:r>
              <a:rPr lang="en-US" b="1" i="1" u="sng" dirty="0">
                <a:latin typeface="Calibri" panose="020F0502020204030204" pitchFamily="34" charset="0"/>
                <a:ea typeface="Calibri" panose="020F0502020204030204" pitchFamily="34" charset="0"/>
                <a:cs typeface="Times New Roman" panose="02020603050405020304" pitchFamily="18" charset="0"/>
              </a:rPr>
              <a:t>Challenges</a:t>
            </a:r>
            <a:r>
              <a:rPr lang="en-US" b="1" u="sng" dirty="0">
                <a:latin typeface="Calibri" panose="020F0502020204030204" pitchFamily="34" charset="0"/>
                <a:ea typeface="Calibri" panose="020F0502020204030204" pitchFamily="34" charset="0"/>
                <a:cs typeface="Times New Roman" panose="02020603050405020304" pitchFamily="18" charset="0"/>
              </a:rPr>
              <a:t>:</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What difficulties and obstacles have we encountered</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What wounds did those experiences reveal</a:t>
            </a: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sz="8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What voices are missing or not present among us</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What insights have those experiences elicited?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64725" y="4900161"/>
            <a:ext cx="2327275" cy="17477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54474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0"/>
            <a:ext cx="10515600" cy="1325563"/>
          </a:xfrm>
        </p:spPr>
        <p:txBody>
          <a:bodyPr>
            <a:noAutofit/>
          </a:bodyPr>
          <a:lstStyle/>
          <a:p>
            <a:pPr algn="ctr"/>
            <a:r>
              <a:rPr lang="en-US" b="1" dirty="0" smtClean="0">
                <a:solidFill>
                  <a:schemeClr val="accent2">
                    <a:lumMod val="50000"/>
                  </a:schemeClr>
                </a:solidFill>
                <a:effectLst>
                  <a:outerShdw blurRad="38100" dist="38100" dir="2700000" algn="tl">
                    <a:srgbClr val="000000">
                      <a:alpha val="43137"/>
                    </a:srgbClr>
                  </a:outerShdw>
                </a:effectLst>
              </a:rPr>
              <a:t>PRAYER &amp; SHARING: PRIMARY QUESTION #2</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465096"/>
            <a:ext cx="10661542" cy="5687366"/>
          </a:xfrm>
        </p:spPr>
        <p:txBody>
          <a:bodyPr>
            <a:normAutofit/>
          </a:bodyPr>
          <a:lstStyle/>
          <a:p>
            <a:pPr marL="0" indent="0">
              <a:buNone/>
            </a:pPr>
            <a:r>
              <a:rPr lang="en-US" sz="3500" b="1" dirty="0">
                <a:solidFill>
                  <a:schemeClr val="accent2">
                    <a:lumMod val="50000"/>
                  </a:schemeClr>
                </a:solidFill>
              </a:rPr>
              <a:t>What steps does the Spirit invite us to take in </a:t>
            </a:r>
            <a:r>
              <a:rPr lang="en-US" sz="3500" b="1" dirty="0" smtClean="0">
                <a:solidFill>
                  <a:schemeClr val="accent2">
                    <a:lumMod val="50000"/>
                  </a:schemeClr>
                </a:solidFill>
              </a:rPr>
              <a:t>order</a:t>
            </a:r>
            <a:r>
              <a:rPr lang="en-US" sz="3500" dirty="0">
                <a:solidFill>
                  <a:schemeClr val="accent2">
                    <a:lumMod val="50000"/>
                  </a:schemeClr>
                </a:solidFill>
              </a:rPr>
              <a:t> </a:t>
            </a:r>
            <a:r>
              <a:rPr lang="en-US" sz="3500" b="1" dirty="0" smtClean="0">
                <a:solidFill>
                  <a:schemeClr val="accent2">
                    <a:lumMod val="50000"/>
                  </a:schemeClr>
                </a:solidFill>
              </a:rPr>
              <a:t>to </a:t>
            </a:r>
            <a:r>
              <a:rPr lang="en-US" sz="3500" b="1" dirty="0">
                <a:solidFill>
                  <a:schemeClr val="accent2">
                    <a:lumMod val="50000"/>
                  </a:schemeClr>
                </a:solidFill>
              </a:rPr>
              <a:t>grow in our “journeying together”?</a:t>
            </a:r>
            <a:endParaRPr lang="en-US" sz="3500" dirty="0">
              <a:solidFill>
                <a:schemeClr val="accent2">
                  <a:lumMod val="50000"/>
                </a:schemeClr>
              </a:solidFill>
            </a:endParaRPr>
          </a:p>
          <a:p>
            <a:pPr marL="0" indent="0">
              <a:buNone/>
            </a:pPr>
            <a:r>
              <a:rPr lang="en-US" sz="2100" b="1" dirty="0"/>
              <a:t> </a:t>
            </a:r>
            <a:endParaRPr lang="en-US" sz="1900" dirty="0"/>
          </a:p>
          <a:p>
            <a:pPr marL="0" indent="0">
              <a:spcAft>
                <a:spcPts val="1000"/>
              </a:spcAft>
              <a:buNone/>
            </a:pPr>
            <a:r>
              <a:rPr lang="en-US" b="1" u="sng" dirty="0"/>
              <a:t>In thinking about some </a:t>
            </a:r>
            <a:r>
              <a:rPr lang="en-US" b="1" i="1" u="sng" dirty="0"/>
              <a:t>Action Steps</a:t>
            </a:r>
            <a:r>
              <a:rPr lang="en-US" b="1" u="sng" dirty="0"/>
              <a:t> we could take:</a:t>
            </a:r>
            <a:endParaRPr lang="en-US" b="1" dirty="0"/>
          </a:p>
          <a:p>
            <a:pPr marL="0" indent="0">
              <a:lnSpc>
                <a:spcPct val="100000"/>
              </a:lnSpc>
              <a:spcBef>
                <a:spcPts val="0"/>
              </a:spcBef>
              <a:buNone/>
            </a:pPr>
            <a:r>
              <a:rPr lang="en-US" sz="2100" dirty="0"/>
              <a:t> </a:t>
            </a:r>
            <a:r>
              <a:rPr lang="en-US" dirty="0" smtClean="0"/>
              <a:t>• </a:t>
            </a:r>
            <a:r>
              <a:rPr lang="en-US" dirty="0"/>
              <a:t>What </a:t>
            </a:r>
            <a:r>
              <a:rPr lang="en-US" dirty="0" smtClean="0"/>
              <a:t>pathways </a:t>
            </a:r>
            <a:r>
              <a:rPr lang="en-US" dirty="0"/>
              <a:t>forward are opening up for our local </a:t>
            </a:r>
            <a:r>
              <a:rPr lang="en-US" dirty="0" smtClean="0"/>
              <a:t>Church</a:t>
            </a:r>
          </a:p>
          <a:p>
            <a:pPr marL="0" indent="0">
              <a:lnSpc>
                <a:spcPct val="100000"/>
              </a:lnSpc>
              <a:spcBef>
                <a:spcPts val="0"/>
              </a:spcBef>
              <a:buNone/>
            </a:pPr>
            <a:r>
              <a:rPr lang="en-US" dirty="0" smtClean="0"/>
              <a:t>    (i.e</a:t>
            </a:r>
            <a:r>
              <a:rPr lang="en-US" dirty="0"/>
              <a:t>. </a:t>
            </a:r>
            <a:r>
              <a:rPr lang="en-US" dirty="0" smtClean="0"/>
              <a:t>diocese, parish</a:t>
            </a:r>
            <a:r>
              <a:rPr lang="en-US" dirty="0"/>
              <a:t>, school, or organization)? </a:t>
            </a:r>
          </a:p>
          <a:p>
            <a:pPr marL="0" indent="0">
              <a:buNone/>
            </a:pPr>
            <a:r>
              <a:rPr lang="en-US" sz="2100" dirty="0"/>
              <a:t> </a:t>
            </a:r>
            <a:r>
              <a:rPr lang="en-US" dirty="0" smtClean="0"/>
              <a:t>• </a:t>
            </a:r>
            <a:r>
              <a:rPr lang="en-US" dirty="0"/>
              <a:t>Where in these experiences does the voice of the Holy </a:t>
            </a:r>
            <a:r>
              <a:rPr lang="en-US" dirty="0" smtClean="0"/>
              <a:t>Spirit resound</a:t>
            </a:r>
            <a:r>
              <a:rPr lang="en-US" dirty="0"/>
              <a:t>? </a:t>
            </a:r>
          </a:p>
          <a:p>
            <a:pPr marL="0" indent="0">
              <a:spcAft>
                <a:spcPts val="1000"/>
              </a:spcAft>
              <a:buNone/>
            </a:pPr>
            <a:r>
              <a:rPr lang="en-US" sz="2100" dirty="0"/>
              <a:t> </a:t>
            </a:r>
            <a:r>
              <a:rPr lang="en-US" dirty="0" smtClean="0"/>
              <a:t>• </a:t>
            </a:r>
            <a:r>
              <a:rPr lang="en-US" dirty="0"/>
              <a:t>In what way </a:t>
            </a:r>
            <a:r>
              <a:rPr lang="en-US" dirty="0" smtClean="0"/>
              <a:t>is </a:t>
            </a:r>
            <a:r>
              <a:rPr lang="en-US" dirty="0"/>
              <a:t>the Spirit calling us to reach out and how?</a:t>
            </a:r>
          </a:p>
          <a:p>
            <a:pPr marL="0" indent="0">
              <a:lnSpc>
                <a:spcPct val="100000"/>
              </a:lnSpc>
              <a:spcBef>
                <a:spcPts val="0"/>
              </a:spcBef>
              <a:buNone/>
            </a:pPr>
            <a:r>
              <a:rPr lang="en-US" sz="2100" dirty="0"/>
              <a:t> </a:t>
            </a:r>
            <a:r>
              <a:rPr lang="en-US" dirty="0" smtClean="0"/>
              <a:t>• </a:t>
            </a:r>
            <a:r>
              <a:rPr lang="en-US" dirty="0"/>
              <a:t>What are the areas for change for our </a:t>
            </a:r>
            <a:r>
              <a:rPr lang="en-US" dirty="0" smtClean="0"/>
              <a:t>Church</a:t>
            </a:r>
          </a:p>
          <a:p>
            <a:pPr marL="0" indent="0">
              <a:lnSpc>
                <a:spcPct val="100000"/>
              </a:lnSpc>
              <a:spcBef>
                <a:spcPts val="0"/>
              </a:spcBef>
              <a:buNone/>
            </a:pPr>
            <a:r>
              <a:rPr lang="en-US" dirty="0"/>
              <a:t> </a:t>
            </a:r>
            <a:r>
              <a:rPr lang="en-US" dirty="0" smtClean="0"/>
              <a:t>   and </a:t>
            </a:r>
            <a:r>
              <a:rPr lang="en-US" dirty="0"/>
              <a:t>what steps can be taken?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64725" y="4900161"/>
            <a:ext cx="2327275" cy="17477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60676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LARGE GROUP SHARING</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44767"/>
          </a:xfrm>
        </p:spPr>
        <p:txBody>
          <a:bodyPr>
            <a:normAutofit/>
          </a:bodyPr>
          <a:lstStyle/>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All Group Leaders Briefly Share</a:t>
            </a:r>
          </a:p>
          <a:p>
            <a:pPr marL="0" marR="0" lvl="0" indent="0">
              <a:lnSpc>
                <a:spcPct val="107000"/>
              </a:lnSpc>
              <a:spcBef>
                <a:spcPts val="0"/>
              </a:spcBef>
              <a:spcAft>
                <a:spcPts val="0"/>
              </a:spcAft>
              <a:buNone/>
            </a:pPr>
            <a:endParaRPr lang="en-US" sz="7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Your Name</a:t>
            </a: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The Name of your Parish, School, Organization</a:t>
            </a: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1 Strength &amp; 1 Challenge for </a:t>
            </a:r>
            <a:r>
              <a:rPr lang="en-US" b="1" dirty="0" smtClean="0">
                <a:latin typeface="Calibri" panose="020F0502020204030204" pitchFamily="34" charset="0"/>
                <a:ea typeface="Calibri" panose="020F0502020204030204" pitchFamily="34" charset="0"/>
                <a:cs typeface="Times New Roman" panose="02020603050405020304" pitchFamily="18" charset="0"/>
              </a:rPr>
              <a:t>the 1</a:t>
            </a:r>
            <a:r>
              <a:rPr lang="en-US" b="1"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b="1" dirty="0" smtClean="0">
                <a:latin typeface="Calibri" panose="020F0502020204030204" pitchFamily="34" charset="0"/>
                <a:ea typeface="Calibri" panose="020F0502020204030204" pitchFamily="34" charset="0"/>
                <a:cs typeface="Times New Roman" panose="02020603050405020304" pitchFamily="18" charset="0"/>
              </a:rPr>
              <a:t> Primary Question</a:t>
            </a: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1 Action Step </a:t>
            </a:r>
            <a:r>
              <a:rPr lang="en-US" b="1" dirty="0">
                <a:latin typeface="Calibri" panose="020F0502020204030204" pitchFamily="34" charset="0"/>
                <a:ea typeface="Calibri" panose="020F0502020204030204" pitchFamily="34" charset="0"/>
                <a:cs typeface="Times New Roman" panose="02020603050405020304" pitchFamily="18" charset="0"/>
              </a:rPr>
              <a:t>for the </a:t>
            </a:r>
            <a:r>
              <a:rPr lang="en-US" b="1" dirty="0" smtClean="0">
                <a:latin typeface="Calibri" panose="020F0502020204030204" pitchFamily="34" charset="0"/>
                <a:ea typeface="Calibri" panose="020F0502020204030204" pitchFamily="34" charset="0"/>
                <a:cs typeface="Times New Roman" panose="02020603050405020304" pitchFamily="18" charset="0"/>
              </a:rPr>
              <a:t>2</a:t>
            </a:r>
            <a:r>
              <a:rPr lang="en-US" b="1" baseline="30000" dirty="0" smtClean="0">
                <a:latin typeface="Calibri" panose="020F0502020204030204" pitchFamily="34" charset="0"/>
                <a:ea typeface="Calibri" panose="020F0502020204030204" pitchFamily="34" charset="0"/>
                <a:cs typeface="Times New Roman" panose="02020603050405020304" pitchFamily="18" charset="0"/>
              </a:rPr>
              <a:t>nd</a:t>
            </a:r>
            <a:r>
              <a:rPr lang="en-US" b="1" dirty="0" smtClean="0">
                <a:latin typeface="Calibri" panose="020F0502020204030204" pitchFamily="34" charset="0"/>
                <a:ea typeface="Calibri" panose="020F0502020204030204" pitchFamily="34" charset="0"/>
                <a:cs typeface="Times New Roman" panose="02020603050405020304" pitchFamily="18" charset="0"/>
              </a:rPr>
              <a:t> Primary Question</a:t>
            </a:r>
          </a:p>
          <a:p>
            <a:pPr marL="0" indent="0">
              <a:lnSpc>
                <a:spcPct val="107000"/>
              </a:lnSpc>
              <a:spcBef>
                <a:spcPts val="0"/>
              </a:spcBef>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All Reporters</a:t>
            </a:r>
          </a:p>
          <a:p>
            <a:pPr marL="0" marR="0" lvl="0" indent="0">
              <a:lnSpc>
                <a:spcPct val="107000"/>
              </a:lnSpc>
              <a:spcBef>
                <a:spcPts val="0"/>
              </a:spcBef>
              <a:spcAft>
                <a:spcPts val="0"/>
              </a:spcAft>
              <a:buNone/>
            </a:pPr>
            <a:endParaRPr lang="en-US" sz="7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Work on completely filling out your Small Group Report Form</a:t>
            </a: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Remember to keep recorded responses short and succinct</a:t>
            </a: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89300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18158"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13612"/>
            <a:ext cx="10515600" cy="1325563"/>
          </a:xfrm>
        </p:spPr>
        <p:txBody>
          <a:bodyPr>
            <a:normAutofit/>
          </a:bodyPr>
          <a:lstStyle/>
          <a:p>
            <a:pPr algn="ctr"/>
            <a:r>
              <a:rPr lang="en-US" sz="5400" b="1" dirty="0">
                <a:solidFill>
                  <a:schemeClr val="accent2">
                    <a:lumMod val="50000"/>
                  </a:schemeClr>
                </a:solidFill>
                <a:effectLst>
                  <a:outerShdw blurRad="38100" dist="38100" dir="2700000" algn="tl">
                    <a:srgbClr val="000000">
                      <a:alpha val="43137"/>
                    </a:srgbClr>
                  </a:outerShdw>
                </a:effectLst>
              </a:rPr>
              <a:t>DIOCESAN SYNOD NEXT STEPS</a:t>
            </a: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174747"/>
            <a:ext cx="10515600" cy="5628435"/>
          </a:xfrm>
        </p:spPr>
        <p:txBody>
          <a:bodyPr>
            <a:normAutofit fontScale="92500" lnSpcReduction="10000"/>
          </a:bodyPr>
          <a:lstStyle/>
          <a:p>
            <a:pPr marL="0" marR="0" lvl="0" indent="0">
              <a:lnSpc>
                <a:spcPct val="107000"/>
              </a:lnSpc>
              <a:spcBef>
                <a:spcPts val="0"/>
              </a:spcBef>
              <a:spcAft>
                <a:spcPts val="0"/>
              </a:spcAft>
              <a:buNone/>
            </a:pPr>
            <a:r>
              <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Reporters Submit Report Forms!</a:t>
            </a:r>
            <a:endParaRPr lang="en-US" sz="7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All Reporters must turn in reports to Main Facilitator before leaving</a:t>
            </a:r>
          </a:p>
          <a:p>
            <a:pPr marL="0" indent="0">
              <a:lnSpc>
                <a:spcPct val="107000"/>
              </a:lnSpc>
              <a:spcBef>
                <a:spcPts val="0"/>
              </a:spcBef>
              <a:buNone/>
            </a:pP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Future Listening Sessions</a:t>
            </a:r>
          </a:p>
          <a:p>
            <a:pPr marL="0" marR="0" lvl="0" indent="0">
              <a:lnSpc>
                <a:spcPct val="107000"/>
              </a:lnSpc>
              <a:spcBef>
                <a:spcPts val="0"/>
              </a:spcBef>
              <a:spcAft>
                <a:spcPts val="0"/>
              </a:spcAft>
              <a:buNone/>
            </a:pPr>
            <a:endParaRPr lang="en-US" sz="7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Focus Groups will be consulted across the </a:t>
            </a: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Diocese until May 31</a:t>
            </a:r>
            <a:r>
              <a:rPr lang="en-US" b="1" baseline="30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st</a:t>
            </a: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Anyone can participate via Recorded Listening Session for Individuals </a:t>
            </a: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 Complete Facilitator’s Toolkit with Process Guide &amp; PPT</a:t>
            </a: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Volunteer </a:t>
            </a: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to assist your leadership to have a Listening Session</a:t>
            </a:r>
          </a:p>
          <a:p>
            <a:pPr>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All </a:t>
            </a: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resources can be found at: </a:t>
            </a: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hlinkClick r:id="rId4"/>
              </a:rPr>
              <a:t>www.cdow.org/synod</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endParaRPr lang="en-US" sz="1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Diocesan Pre-Synod Convocation</a:t>
            </a:r>
          </a:p>
          <a:p>
            <a:pPr marL="0" marR="0" lvl="0" indent="0">
              <a:lnSpc>
                <a:spcPct val="107000"/>
              </a:lnSpc>
              <a:spcBef>
                <a:spcPts val="0"/>
              </a:spcBef>
              <a:spcAft>
                <a:spcPts val="0"/>
              </a:spcAft>
              <a:buNone/>
            </a:pPr>
            <a:endParaRPr lang="en-US" sz="7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Concluding Pre-Synod Liturgy on </a:t>
            </a:r>
            <a:r>
              <a:rPr lang="en-US"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Wednesday, June 22</a:t>
            </a:r>
            <a:r>
              <a:rPr lang="en-US" b="1" u="sng" baseline="30000" dirty="0">
                <a:solidFill>
                  <a:prstClr val="black"/>
                </a:solidFill>
                <a:latin typeface="Calibri" panose="020F0502020204030204" pitchFamily="34" charset="0"/>
                <a:ea typeface="Calibri" panose="020F0502020204030204" pitchFamily="34" charset="0"/>
                <a:cs typeface="Times New Roman" panose="02020603050405020304" pitchFamily="18" charset="0"/>
              </a:rPr>
              <a:t>nd</a:t>
            </a: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 6:00pm</a:t>
            </a:r>
          </a:p>
          <a:p>
            <a:pPr marL="0" indent="0">
              <a:lnSpc>
                <a:spcPct val="107000"/>
              </a:lnSpc>
              <a:spcBef>
                <a:spcPts val="0"/>
              </a:spcBef>
              <a:buNone/>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Holy Cross Church in Dover, DE led by Bishop Koenig</a:t>
            </a:r>
          </a:p>
          <a:p>
            <a:pPr>
              <a:lnSpc>
                <a:spcPct val="107000"/>
              </a:lnSpc>
              <a:spcBef>
                <a:spcPts val="0"/>
              </a:spcBef>
            </a:pP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3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77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43D87F-A7A6-48A7-8BC4-974788D217A6}"/>
              </a:ext>
            </a:extLst>
          </p:cNvPr>
          <p:cNvSpPr>
            <a:spLocks noGrp="1"/>
          </p:cNvSpPr>
          <p:nvPr>
            <p:ph type="title"/>
          </p:nvPr>
        </p:nvSpPr>
        <p:spPr>
          <a:xfrm>
            <a:off x="885824" y="-340962"/>
            <a:ext cx="10467975" cy="1690688"/>
          </a:xfrm>
        </p:spPr>
        <p:txBody>
          <a:bodyPr/>
          <a:lstStyle/>
          <a:p>
            <a:pPr algn="ctr"/>
            <a:r>
              <a:rPr lang="en-US" sz="4400" b="1" dirty="0" smtClean="0">
                <a:solidFill>
                  <a:schemeClr val="accent2">
                    <a:lumMod val="50000"/>
                  </a:schemeClr>
                </a:solidFill>
                <a:effectLst>
                  <a:outerShdw blurRad="38100" dist="38100" dir="2700000" algn="tl">
                    <a:srgbClr val="000000">
                      <a:alpha val="43137"/>
                    </a:srgbClr>
                  </a:outerShdw>
                </a:effectLst>
              </a:rPr>
              <a:t>SENDING FORTH PRAYER </a:t>
            </a:r>
            <a:endParaRPr lang="en-US" dirty="0"/>
          </a:p>
        </p:txBody>
      </p:sp>
      <p:sp>
        <p:nvSpPr>
          <p:cNvPr id="3" name="Content Placeholder 2">
            <a:extLst>
              <a:ext uri="{FF2B5EF4-FFF2-40B4-BE49-F238E27FC236}">
                <a16:creationId xmlns="" xmlns:a16="http://schemas.microsoft.com/office/drawing/2014/main" id="{64B18D56-B8CA-4CD3-B2D2-A984AB635D2C}"/>
              </a:ext>
            </a:extLst>
          </p:cNvPr>
          <p:cNvSpPr>
            <a:spLocks noGrp="1"/>
          </p:cNvSpPr>
          <p:nvPr>
            <p:ph idx="1"/>
          </p:nvPr>
        </p:nvSpPr>
        <p:spPr>
          <a:xfrm>
            <a:off x="838200" y="852406"/>
            <a:ext cx="10515600" cy="6067587"/>
          </a:xfrm>
        </p:spPr>
        <p:txBody>
          <a:bodyPr>
            <a:normAutofit/>
          </a:bodyPr>
          <a:lstStyle/>
          <a:p>
            <a:pPr marL="0" marR="0" indent="0">
              <a:lnSpc>
                <a:spcPct val="107000"/>
              </a:lnSpc>
              <a:spcBef>
                <a:spcPts val="0"/>
              </a:spcBef>
              <a:spcAft>
                <a:spcPts val="0"/>
              </a:spcAft>
              <a:buNone/>
            </a:pPr>
            <a:r>
              <a:rPr lang="en-US" sz="2400"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Let us take a moment of quiet as we reflect on what we have done here today…</a:t>
            </a:r>
          </a:p>
          <a:p>
            <a:pPr marL="0" marR="0" indent="0">
              <a:lnSpc>
                <a:spcPct val="107000"/>
              </a:lnSpc>
              <a:spcBef>
                <a:spcPts val="0"/>
              </a:spcBef>
              <a:spcAft>
                <a:spcPts val="0"/>
              </a:spcAft>
              <a:buNone/>
            </a:pPr>
            <a:endParaRPr lang="en-US" sz="6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Name one inspiration that touched your heart &amp;</a:t>
            </a:r>
            <a:r>
              <a:rPr lang="en-US" sz="24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soul that you will take with you.</a:t>
            </a:r>
            <a:r>
              <a:rPr lang="en-US"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marR="0" indent="0">
              <a:lnSpc>
                <a:spcPct val="107000"/>
              </a:lnSpc>
              <a:spcBef>
                <a:spcPts val="0"/>
              </a:spcBef>
              <a:spcAft>
                <a:spcPts val="0"/>
              </a:spcAft>
              <a:buNone/>
            </a:pPr>
            <a:endParaRPr lang="en-US"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Dearest brothers and sisters, in his letter St. James tells us</a:t>
            </a:r>
            <a:r>
              <a:rPr lang="en-US" sz="2400" b="1" dirty="0" smtClean="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Humbly </a:t>
            </a:r>
            <a:r>
              <a:rPr lang="en-US" sz="2400" b="1" dirty="0" smtClean="0">
                <a:latin typeface="Calibri" panose="020F0502020204030204" pitchFamily="34" charset="0"/>
                <a:ea typeface="Calibri" panose="020F0502020204030204" pitchFamily="34" charset="0"/>
                <a:cs typeface="Times New Roman" panose="02020603050405020304" pitchFamily="18" charset="0"/>
              </a:rPr>
              <a:t>welcome</a:t>
            </a:r>
          </a:p>
          <a:p>
            <a:pPr marR="0" indent="0">
              <a:lnSpc>
                <a:spcPct val="107000"/>
              </a:lnSpc>
              <a:spcBef>
                <a:spcPts val="0"/>
              </a:spcBef>
              <a:spcAft>
                <a:spcPts val="0"/>
              </a:spcAft>
              <a:buNone/>
            </a:pPr>
            <a:r>
              <a:rPr lang="en-US" sz="2400" b="1" dirty="0" smtClean="0">
                <a:latin typeface="Calibri" panose="020F0502020204030204" pitchFamily="34" charset="0"/>
                <a:ea typeface="Calibri" panose="020F0502020204030204" pitchFamily="34" charset="0"/>
                <a:cs typeface="Times New Roman" panose="02020603050405020304" pitchFamily="18" charset="0"/>
              </a:rPr>
              <a:t>the word that has been planted in you and is able to save your souls.</a:t>
            </a:r>
          </a:p>
          <a:p>
            <a:pPr marR="0" indent="0">
              <a:lnSpc>
                <a:spcPct val="107000"/>
              </a:lnSpc>
              <a:spcBef>
                <a:spcPts val="0"/>
              </a:spcBef>
              <a:spcAft>
                <a:spcPts val="0"/>
              </a:spcAft>
              <a:buNone/>
            </a:pPr>
            <a:r>
              <a:rPr lang="en-US" sz="2400" b="1" dirty="0" smtClean="0">
                <a:latin typeface="Calibri" panose="020F0502020204030204" pitchFamily="34" charset="0"/>
                <a:ea typeface="Calibri" panose="020F0502020204030204" pitchFamily="34" charset="0"/>
                <a:cs typeface="Times New Roman" panose="02020603050405020304" pitchFamily="18" charset="0"/>
              </a:rPr>
              <a:t>Be </a:t>
            </a:r>
            <a:r>
              <a:rPr lang="en-US" sz="2400" b="1" dirty="0">
                <a:latin typeface="Calibri" panose="020F0502020204030204" pitchFamily="34" charset="0"/>
                <a:ea typeface="Calibri" panose="020F0502020204030204" pitchFamily="34" charset="0"/>
                <a:cs typeface="Times New Roman" panose="02020603050405020304" pitchFamily="18" charset="0"/>
              </a:rPr>
              <a:t>doers of the word and not hearers only…” (James 1:21b-22a</a:t>
            </a:r>
            <a:r>
              <a:rPr lang="en-US" sz="2400" b="1" dirty="0" smtClean="0">
                <a:latin typeface="Calibri" panose="020F0502020204030204" pitchFamily="34" charset="0"/>
                <a:ea typeface="Calibri" panose="020F0502020204030204" pitchFamily="34" charset="0"/>
                <a:cs typeface="Times New Roman" panose="02020603050405020304" pitchFamily="18" charset="0"/>
              </a:rPr>
              <a:t>).</a:t>
            </a:r>
          </a:p>
          <a:p>
            <a:pPr marR="0" indent="0">
              <a:lnSpc>
                <a:spcPct val="107000"/>
              </a:lnSpc>
              <a:spcBef>
                <a:spcPts val="0"/>
              </a:spcBef>
              <a:spcAft>
                <a:spcPts val="0"/>
              </a:spcAft>
              <a:buNone/>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Come Holy Spirit, we ask you, that by your inspiration,</a:t>
            </a:r>
          </a:p>
          <a:p>
            <a:pPr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may all of our prayers and actions always begin from you</a:t>
            </a:r>
          </a:p>
          <a:p>
            <a:pPr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and inspire others to know you more deeply,</a:t>
            </a:r>
          </a:p>
          <a:p>
            <a:pPr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that we may all lovingly journey together side-by-side</a:t>
            </a:r>
          </a:p>
          <a:p>
            <a:pPr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to your heavenly kingdom.</a:t>
            </a:r>
          </a:p>
          <a:p>
            <a:pPr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We ask this through Christ our </a:t>
            </a:r>
            <a:r>
              <a:rPr lang="en-US" sz="2600" b="1" i="1" dirty="0" smtClean="0">
                <a:latin typeface="Calibri" panose="020F0502020204030204" pitchFamily="34" charset="0"/>
                <a:ea typeface="Calibri" panose="020F0502020204030204" pitchFamily="34" charset="0"/>
                <a:cs typeface="Times New Roman" panose="02020603050405020304" pitchFamily="18" charset="0"/>
              </a:rPr>
              <a:t>Lord. Amen</a:t>
            </a:r>
            <a:r>
              <a:rPr lang="en-US" sz="2600" b="1" i="1" dirty="0">
                <a:latin typeface="Calibri" panose="020F0502020204030204" pitchFamily="34" charset="0"/>
                <a:ea typeface="Calibri" panose="020F0502020204030204" pitchFamily="34" charset="0"/>
                <a:cs typeface="Times New Roman" panose="02020603050405020304" pitchFamily="18" charset="0"/>
              </a:rPr>
              <a:t>. </a:t>
            </a:r>
            <a:endParaRPr lang="en-US"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Let us go forth </a:t>
            </a:r>
            <a:r>
              <a:rPr lang="en-US" sz="24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sharing a </a:t>
            </a:r>
            <a:r>
              <a:rPr lang="en-US" sz="2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sign of Christ’s peace.</a:t>
            </a:r>
            <a:endParaRPr lang="en-US" dirty="0"/>
          </a:p>
        </p:txBody>
      </p:sp>
      <p:pic>
        <p:nvPicPr>
          <p:cNvPr id="4" name="Picture 3">
            <a:extLst>
              <a:ext uri="{FF2B5EF4-FFF2-40B4-BE49-F238E27FC236}">
                <a16:creationId xmlns="" xmlns:a16="http://schemas.microsoft.com/office/drawing/2014/main" id="{C1E1CDCD-40C6-4F4F-ABA2-3B68F8F1AA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238283" y="4450974"/>
            <a:ext cx="2936875" cy="220555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6894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WELCOME!</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a:bodyPr>
          <a:lstStyle/>
          <a:p>
            <a:pPr marL="0" marR="0" indent="0" algn="ctr">
              <a:lnSpc>
                <a:spcPct val="107000"/>
              </a:lnSpc>
              <a:spcBef>
                <a:spcPts val="0"/>
              </a:spcBef>
              <a:spcAft>
                <a:spcPts val="800"/>
              </a:spcAft>
              <a:buNone/>
            </a:pPr>
            <a:r>
              <a:rPr lang="en-US" sz="32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hlinkClick r:id="rId2"/>
              </a:rPr>
              <a:t>Greetings &amp; Gratitude from Bishop William Koenig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b="1" dirty="0">
              <a:solidFill>
                <a:srgbClr val="339933"/>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p>
        </p:txBody>
      </p:sp>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5102" y="4910685"/>
            <a:ext cx="2384425" cy="1790669"/>
          </a:xfrm>
          <a:prstGeom prst="rect">
            <a:avLst/>
          </a:prstGeom>
          <a:ln>
            <a:noFill/>
          </a:ln>
          <a:extLst>
            <a:ext uri="{53640926-AAD7-44D8-BBD7-CCE9431645EC}">
              <a14:shadowObscured xmlns:a14="http://schemas.microsoft.com/office/drawing/2010/main"/>
            </a:ext>
          </a:extLst>
        </p:spPr>
      </p:pic>
      <p:pic>
        <p:nvPicPr>
          <p:cNvPr id="1026" name="Picture 2" descr="https://www.cdow.org/fresh/wp-content/uploads/2021/07/Bishop-Koenig-Purple-Cassock-3-x-4-225x3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5748" y="2292962"/>
            <a:ext cx="3032626" cy="40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9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OPENING HYMN</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a:bodyPr>
          <a:lstStyle/>
          <a:p>
            <a:pPr marL="0" marR="0" indent="0" algn="ctr">
              <a:lnSpc>
                <a:spcPct val="107000"/>
              </a:lnSpc>
              <a:spcBef>
                <a:spcPts val="0"/>
              </a:spcBef>
              <a:spcAft>
                <a:spcPts val="800"/>
              </a:spcAft>
              <a:buNone/>
            </a:pPr>
            <a:r>
              <a:rPr lang="en-US" sz="32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hlinkClick r:id="rId2"/>
              </a:rPr>
              <a:t>Come Holy Ghost, Creator Blest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b="1" dirty="0">
              <a:solidFill>
                <a:srgbClr val="339933"/>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p>
        </p:txBody>
      </p:sp>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5094" y="4910685"/>
            <a:ext cx="2384425" cy="1790669"/>
          </a:xfrm>
          <a:prstGeom prst="rect">
            <a:avLst/>
          </a:prstGeom>
          <a:ln>
            <a:noFill/>
          </a:ln>
          <a:extLst>
            <a:ext uri="{53640926-AAD7-44D8-BBD7-CCE9431645EC}">
              <a14:shadowObscured xmlns:a14="http://schemas.microsoft.com/office/drawing/2010/main"/>
            </a:ext>
          </a:extLst>
        </p:spPr>
      </p:pic>
      <p:pic>
        <p:nvPicPr>
          <p:cNvPr id="2050" name="Picture 2" descr="Holy_Spirit_as_Dove_(detai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3287" y="2345571"/>
            <a:ext cx="3982011" cy="4147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186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a:xfrm>
            <a:off x="838200" y="0"/>
            <a:ext cx="10515600" cy="1325563"/>
          </a:xfrm>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a:t>
            </a:r>
            <a:r>
              <a:rPr lang="en-US" sz="5400" b="1" i="1" dirty="0" smtClean="0">
                <a:solidFill>
                  <a:schemeClr val="accent2">
                    <a:lumMod val="50000"/>
                  </a:schemeClr>
                </a:solidFill>
                <a:effectLst>
                  <a:outerShdw blurRad="38100" dist="38100" dir="2700000" algn="tl">
                    <a:srgbClr val="000000">
                      <a:alpha val="43137"/>
                    </a:srgbClr>
                  </a:outerShdw>
                </a:effectLst>
              </a:rPr>
              <a:t>AD SUMUS </a:t>
            </a:r>
            <a:r>
              <a:rPr lang="en-US" sz="5400" b="1" dirty="0" smtClean="0">
                <a:solidFill>
                  <a:schemeClr val="accent2">
                    <a:lumMod val="50000"/>
                  </a:schemeClr>
                </a:solidFill>
                <a:effectLst>
                  <a:outerShdw blurRad="38100" dist="38100" dir="2700000" algn="tl">
                    <a:srgbClr val="000000">
                      <a:alpha val="43137"/>
                    </a:srgbClr>
                  </a:outerShdw>
                </a:effectLst>
              </a:rPr>
              <a:t>PRAYER</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722085" y="1427163"/>
            <a:ext cx="10515600" cy="4959350"/>
          </a:xfrm>
        </p:spPr>
        <p:txBody>
          <a:bodyPr>
            <a:normAutofit fontScale="92500" lnSpcReduction="20000"/>
          </a:bodyPr>
          <a:lstStyle/>
          <a:p>
            <a:pPr marL="0"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We stand before You, Holy Spirit, as we gather together in Your name.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600" b="1" i="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With You alone to guide us, </a:t>
            </a:r>
            <a:endParaRPr lang="en-US" sz="2600" b="1" i="1"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600" b="1" i="1" dirty="0" smtClean="0">
                <a:latin typeface="Calibri" panose="020F0502020204030204" pitchFamily="34" charset="0"/>
                <a:ea typeface="Calibri" panose="020F0502020204030204" pitchFamily="34" charset="0"/>
                <a:cs typeface="Times New Roman" panose="02020603050405020304" pitchFamily="18" charset="0"/>
              </a:rPr>
              <a:t>make </a:t>
            </a:r>
            <a:r>
              <a:rPr lang="en-US" sz="2600" b="1" i="1" dirty="0">
                <a:latin typeface="Calibri" panose="020F0502020204030204" pitchFamily="34" charset="0"/>
                <a:ea typeface="Calibri" panose="020F0502020204030204" pitchFamily="34" charset="0"/>
                <a:cs typeface="Times New Roman" panose="02020603050405020304" pitchFamily="18" charset="0"/>
              </a:rPr>
              <a:t>Yourself at home in our </a:t>
            </a:r>
            <a:r>
              <a:rPr lang="en-US" sz="2600" b="1" i="1" dirty="0" smtClean="0">
                <a:latin typeface="Calibri" panose="020F0502020204030204" pitchFamily="34" charset="0"/>
                <a:ea typeface="Calibri" panose="020F0502020204030204" pitchFamily="34" charset="0"/>
                <a:cs typeface="Times New Roman" panose="02020603050405020304" pitchFamily="18" charset="0"/>
              </a:rPr>
              <a:t>hearts;</a:t>
            </a:r>
          </a:p>
          <a:p>
            <a:pPr marL="0" marR="0" indent="0">
              <a:lnSpc>
                <a:spcPct val="107000"/>
              </a:lnSpc>
              <a:spcBef>
                <a:spcPts val="0"/>
              </a:spcBef>
              <a:spcAft>
                <a:spcPts val="0"/>
              </a:spcAft>
              <a:buNone/>
            </a:pPr>
            <a:r>
              <a:rPr lang="en-US" sz="2600" b="1" i="1" dirty="0" smtClean="0">
                <a:latin typeface="Calibri" panose="020F0502020204030204" pitchFamily="34" charset="0"/>
                <a:ea typeface="Calibri" panose="020F0502020204030204" pitchFamily="34" charset="0"/>
                <a:cs typeface="Times New Roman" panose="02020603050405020304" pitchFamily="18" charset="0"/>
              </a:rPr>
              <a:t>Teach </a:t>
            </a:r>
            <a:r>
              <a:rPr lang="en-US" sz="2600" b="1" i="1" dirty="0">
                <a:latin typeface="Calibri" panose="020F0502020204030204" pitchFamily="34" charset="0"/>
                <a:ea typeface="Calibri" panose="020F0502020204030204" pitchFamily="34" charset="0"/>
                <a:cs typeface="Times New Roman" panose="02020603050405020304" pitchFamily="18" charset="0"/>
              </a:rPr>
              <a:t>us the way we must go and how we are to pursue it.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600" b="1" i="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We are weak and sinful; do not let us promote disorder.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Do not let ignorance lead us down the wrong </a:t>
            </a:r>
            <a:r>
              <a:rPr lang="en-US" sz="2600" b="1" i="1" dirty="0" smtClean="0">
                <a:latin typeface="Calibri" panose="020F0502020204030204" pitchFamily="34" charset="0"/>
                <a:ea typeface="Calibri" panose="020F0502020204030204" pitchFamily="34" charset="0"/>
                <a:cs typeface="Times New Roman" panose="02020603050405020304" pitchFamily="18" charset="0"/>
              </a:rPr>
              <a:t>path</a:t>
            </a:r>
          </a:p>
          <a:p>
            <a:pPr marL="0" marR="0" indent="0">
              <a:lnSpc>
                <a:spcPct val="107000"/>
              </a:lnSpc>
              <a:spcBef>
                <a:spcPts val="0"/>
              </a:spcBef>
              <a:spcAft>
                <a:spcPts val="0"/>
              </a:spcAft>
              <a:buNone/>
            </a:pPr>
            <a:r>
              <a:rPr lang="en-US" sz="2600" b="1" i="1" dirty="0" smtClean="0">
                <a:latin typeface="Calibri" panose="020F0502020204030204" pitchFamily="34" charset="0"/>
                <a:ea typeface="Calibri" panose="020F0502020204030204" pitchFamily="34" charset="0"/>
                <a:cs typeface="Times New Roman" panose="02020603050405020304" pitchFamily="18" charset="0"/>
              </a:rPr>
              <a:t>nor </a:t>
            </a:r>
            <a:r>
              <a:rPr lang="en-US" sz="2600" b="1" i="1" dirty="0">
                <a:latin typeface="Calibri" panose="020F0502020204030204" pitchFamily="34" charset="0"/>
                <a:ea typeface="Calibri" panose="020F0502020204030204" pitchFamily="34" charset="0"/>
                <a:cs typeface="Times New Roman" panose="02020603050405020304" pitchFamily="18" charset="0"/>
              </a:rPr>
              <a:t>partiality influence our actions.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Let us find in You our unity so that we may journey together to eternal </a:t>
            </a:r>
            <a:r>
              <a:rPr lang="en-US" sz="2600" b="1" i="1" dirty="0" smtClean="0">
                <a:latin typeface="Calibri" panose="020F0502020204030204" pitchFamily="34" charset="0"/>
                <a:ea typeface="Calibri" panose="020F0502020204030204" pitchFamily="34" charset="0"/>
                <a:cs typeface="Times New Roman" panose="02020603050405020304" pitchFamily="18" charset="0"/>
              </a:rPr>
              <a:t>life</a:t>
            </a:r>
          </a:p>
          <a:p>
            <a:pPr marL="0" marR="0" indent="0">
              <a:lnSpc>
                <a:spcPct val="107000"/>
              </a:lnSpc>
              <a:spcBef>
                <a:spcPts val="0"/>
              </a:spcBef>
              <a:spcAft>
                <a:spcPts val="0"/>
              </a:spcAft>
              <a:buNone/>
            </a:pPr>
            <a:r>
              <a:rPr lang="en-US" sz="2600" b="1" i="1" dirty="0" smtClean="0">
                <a:latin typeface="Calibri" panose="020F0502020204030204" pitchFamily="34" charset="0"/>
                <a:ea typeface="Calibri" panose="020F0502020204030204" pitchFamily="34" charset="0"/>
                <a:cs typeface="Times New Roman" panose="02020603050405020304" pitchFamily="18" charset="0"/>
              </a:rPr>
              <a:t>and </a:t>
            </a:r>
            <a:r>
              <a:rPr lang="en-US" sz="2600" b="1" i="1" dirty="0">
                <a:latin typeface="Calibri" panose="020F0502020204030204" pitchFamily="34" charset="0"/>
                <a:ea typeface="Calibri" panose="020F0502020204030204" pitchFamily="34" charset="0"/>
                <a:cs typeface="Times New Roman" panose="02020603050405020304" pitchFamily="18" charset="0"/>
              </a:rPr>
              <a:t>not stray from the way of truth and what is right.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600" b="1" i="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600" b="1" i="1" dirty="0">
                <a:latin typeface="Calibri" panose="020F0502020204030204" pitchFamily="34" charset="0"/>
                <a:ea typeface="Calibri" panose="020F0502020204030204" pitchFamily="34" charset="0"/>
                <a:cs typeface="Times New Roman" panose="02020603050405020304" pitchFamily="18" charset="0"/>
              </a:rPr>
              <a:t>All this we ask of You, who are at work in every place and </a:t>
            </a:r>
            <a:r>
              <a:rPr lang="en-US" sz="2600" b="1" i="1" dirty="0" smtClean="0">
                <a:latin typeface="Calibri" panose="020F0502020204030204" pitchFamily="34" charset="0"/>
                <a:ea typeface="Calibri" panose="020F0502020204030204" pitchFamily="34" charset="0"/>
                <a:cs typeface="Times New Roman" panose="02020603050405020304" pitchFamily="18" charset="0"/>
              </a:rPr>
              <a:t>time,</a:t>
            </a:r>
          </a:p>
          <a:p>
            <a:pPr marL="0" marR="0" indent="0">
              <a:lnSpc>
                <a:spcPct val="107000"/>
              </a:lnSpc>
              <a:spcBef>
                <a:spcPts val="0"/>
              </a:spcBef>
              <a:spcAft>
                <a:spcPts val="0"/>
              </a:spcAft>
              <a:buNone/>
            </a:pPr>
            <a:r>
              <a:rPr lang="en-US" sz="2600" b="1" i="1" dirty="0" smtClean="0">
                <a:latin typeface="Calibri" panose="020F0502020204030204" pitchFamily="34" charset="0"/>
                <a:ea typeface="Calibri" panose="020F0502020204030204" pitchFamily="34" charset="0"/>
                <a:cs typeface="Times New Roman" panose="02020603050405020304" pitchFamily="18" charset="0"/>
              </a:rPr>
              <a:t>in </a:t>
            </a:r>
            <a:r>
              <a:rPr lang="en-US" sz="2600" b="1" i="1" dirty="0">
                <a:latin typeface="Calibri" panose="020F0502020204030204" pitchFamily="34" charset="0"/>
                <a:ea typeface="Calibri" panose="020F0502020204030204" pitchFamily="34" charset="0"/>
                <a:cs typeface="Times New Roman" panose="02020603050405020304" pitchFamily="18" charset="0"/>
              </a:rPr>
              <a:t>the communion of the Father and the Son, forever and ever. Amen.</a:t>
            </a:r>
            <a:r>
              <a:rPr lang="en-US" sz="26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b="1" dirty="0">
              <a:solidFill>
                <a:srgbClr val="339933"/>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p>
        </p:txBody>
      </p:sp>
    </p:spTree>
    <p:extLst>
      <p:ext uri="{BB962C8B-B14F-4D97-AF65-F5344CB8AC3E}">
        <p14:creationId xmlns:p14="http://schemas.microsoft.com/office/powerpoint/2010/main" val="2500584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PURPOSE</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lnSpcReduction="10000"/>
          </a:bodyPr>
          <a:lstStyle/>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An Invitation</a:t>
            </a:r>
          </a:p>
          <a:p>
            <a:pPr lvl="1">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To participate in </a:t>
            </a:r>
            <a:r>
              <a:rPr lang="en-US" sz="2800" b="1" dirty="0" smtClean="0">
                <a:latin typeface="Calibri" panose="020F0502020204030204" pitchFamily="34" charset="0"/>
                <a:ea typeface="Calibri" panose="020F0502020204030204" pitchFamily="34" charset="0"/>
                <a:cs typeface="Times New Roman" panose="02020603050405020304" pitchFamily="18" charset="0"/>
              </a:rPr>
              <a:t>universal</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b="1" dirty="0" smtClean="0">
                <a:latin typeface="Calibri" panose="020F0502020204030204" pitchFamily="34" charset="0"/>
                <a:ea typeface="Calibri" panose="020F0502020204030204" pitchFamily="34" charset="0"/>
                <a:cs typeface="Times New Roman" panose="02020603050405020304" pitchFamily="18" charset="0"/>
              </a:rPr>
              <a:t>discussion</a:t>
            </a:r>
            <a:r>
              <a:rPr lang="en-US" sz="2800" dirty="0" smtClean="0">
                <a:latin typeface="Calibri" panose="020F0502020204030204" pitchFamily="34" charset="0"/>
                <a:ea typeface="Calibri" panose="020F0502020204030204" pitchFamily="34" charset="0"/>
                <a:cs typeface="Times New Roman" panose="02020603050405020304" pitchFamily="18" charset="0"/>
              </a:rPr>
              <a:t> on how we as Church </a:t>
            </a:r>
            <a:r>
              <a:rPr lang="en-US" sz="2800" b="1" u="sng" dirty="0" smtClean="0">
                <a:latin typeface="Calibri" panose="020F0502020204030204" pitchFamily="34" charset="0"/>
                <a:ea typeface="Calibri" panose="020F0502020204030204" pitchFamily="34" charset="0"/>
                <a:cs typeface="Times New Roman" panose="02020603050405020304" pitchFamily="18" charset="0"/>
              </a:rPr>
              <a:t>journey together</a:t>
            </a:r>
          </a:p>
          <a:p>
            <a:pPr marL="0" marR="0" lvl="0" indent="0">
              <a:lnSpc>
                <a:spcPct val="107000"/>
              </a:lnSpc>
              <a:spcBef>
                <a:spcPts val="0"/>
              </a:spcBef>
              <a:spcAft>
                <a:spcPts val="0"/>
              </a:spcAft>
              <a:buNone/>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An Opportunity</a:t>
            </a:r>
          </a:p>
          <a:p>
            <a:pPr lvl="1">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To </a:t>
            </a:r>
            <a:r>
              <a:rPr lang="en-US" sz="2800" b="1" dirty="0" smtClean="0">
                <a:latin typeface="Calibri" panose="020F0502020204030204" pitchFamily="34" charset="0"/>
                <a:ea typeface="Calibri" panose="020F0502020204030204" pitchFamily="34" charset="0"/>
                <a:cs typeface="Times New Roman" panose="02020603050405020304" pitchFamily="18" charset="0"/>
              </a:rPr>
              <a:t>pray, listen, </a:t>
            </a:r>
            <a:r>
              <a:rPr lang="en-US" sz="2800" b="1" dirty="0">
                <a:latin typeface="Calibri" panose="020F0502020204030204" pitchFamily="34" charset="0"/>
                <a:ea typeface="Calibri" panose="020F0502020204030204" pitchFamily="34" charset="0"/>
                <a:cs typeface="Times New Roman" panose="02020603050405020304" pitchFamily="18" charset="0"/>
              </a:rPr>
              <a:t>dialogue,</a:t>
            </a:r>
            <a:r>
              <a:rPr lang="en-US" sz="2800" dirty="0">
                <a:latin typeface="Calibri" panose="020F0502020204030204" pitchFamily="34" charset="0"/>
                <a:ea typeface="Calibri" panose="020F0502020204030204" pitchFamily="34" charset="0"/>
                <a:cs typeface="Times New Roman" panose="02020603050405020304" pitchFamily="18" charset="0"/>
              </a:rPr>
              <a:t> &amp;</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b="1" dirty="0" smtClean="0">
                <a:latin typeface="Calibri" panose="020F0502020204030204" pitchFamily="34" charset="0"/>
                <a:ea typeface="Calibri" panose="020F0502020204030204" pitchFamily="34" charset="0"/>
                <a:cs typeface="Times New Roman" panose="02020603050405020304" pitchFamily="18" charset="0"/>
              </a:rPr>
              <a:t>form recommendations</a:t>
            </a:r>
            <a:endParaRPr lang="en-US" sz="28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To</a:t>
            </a:r>
            <a:r>
              <a:rPr lang="en-US" sz="2800" b="1" dirty="0" smtClean="0">
                <a:latin typeface="Calibri" panose="020F0502020204030204" pitchFamily="34" charset="0"/>
                <a:ea typeface="Calibri" panose="020F0502020204030204" pitchFamily="34" charset="0"/>
                <a:cs typeface="Times New Roman" panose="02020603050405020304" pitchFamily="18" charset="0"/>
              </a:rPr>
              <a:t> dream </a:t>
            </a:r>
            <a:r>
              <a:rPr lang="en-US" sz="2800" dirty="0">
                <a:latin typeface="Calibri" panose="020F0502020204030204" pitchFamily="34" charset="0"/>
                <a:ea typeface="Calibri" panose="020F0502020204030204" pitchFamily="34" charset="0"/>
                <a:cs typeface="Times New Roman" panose="02020603050405020304" pitchFamily="18" charset="0"/>
              </a:rPr>
              <a:t>about the Church we are called to </a:t>
            </a:r>
            <a:r>
              <a:rPr lang="en-US" sz="2800" dirty="0" smtClean="0">
                <a:latin typeface="Calibri" panose="020F0502020204030204" pitchFamily="34" charset="0"/>
                <a:ea typeface="Calibri" panose="020F0502020204030204" pitchFamily="34" charset="0"/>
                <a:cs typeface="Times New Roman" panose="02020603050405020304" pitchFamily="18" charset="0"/>
              </a:rPr>
              <a:t>be </a:t>
            </a:r>
          </a:p>
          <a:p>
            <a:pPr marL="0" marR="0" lvl="0" indent="0">
              <a:lnSpc>
                <a:spcPct val="107000"/>
              </a:lnSpc>
              <a:spcBef>
                <a:spcPts val="0"/>
              </a:spcBef>
              <a:spcAft>
                <a:spcPts val="0"/>
              </a:spcAft>
              <a:buNone/>
            </a:pP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 Time to Grow</a:t>
            </a:r>
          </a:p>
          <a:p>
            <a:pPr lvl="1">
              <a:lnSpc>
                <a:spcPct val="107000"/>
              </a:lnSpc>
              <a:spcBef>
                <a:spcPts val="0"/>
              </a:spcBef>
            </a:pPr>
            <a:r>
              <a:rPr lang="en-US" sz="2800" dirty="0">
                <a:latin typeface="Calibri" panose="020F0502020204030204" pitchFamily="34" charset="0"/>
                <a:ea typeface="Calibri" panose="020F0502020204030204" pitchFamily="34" charset="0"/>
                <a:cs typeface="Times New Roman" panose="02020603050405020304" pitchFamily="18" charset="0"/>
              </a:rPr>
              <a:t>S</a:t>
            </a:r>
            <a:r>
              <a:rPr lang="en-US" sz="2800" dirty="0" smtClean="0">
                <a:latin typeface="Calibri" panose="020F0502020204030204" pitchFamily="34" charset="0"/>
                <a:ea typeface="Calibri" panose="020F0502020204030204" pitchFamily="34" charset="0"/>
                <a:cs typeface="Times New Roman" panose="02020603050405020304" pitchFamily="18" charset="0"/>
              </a:rPr>
              <a:t>trengthen </a:t>
            </a:r>
            <a:r>
              <a:rPr lang="en-US" sz="2800" b="1" dirty="0">
                <a:latin typeface="Calibri" panose="020F0502020204030204" pitchFamily="34" charset="0"/>
                <a:ea typeface="Calibri" panose="020F0502020204030204" pitchFamily="34" charset="0"/>
                <a:cs typeface="Times New Roman" panose="02020603050405020304" pitchFamily="18" charset="0"/>
              </a:rPr>
              <a:t>C</a:t>
            </a:r>
            <a:r>
              <a:rPr lang="en-US" sz="2800" b="1" dirty="0" smtClean="0">
                <a:latin typeface="Calibri" panose="020F0502020204030204" pitchFamily="34" charset="0"/>
                <a:ea typeface="Calibri" panose="020F0502020204030204" pitchFamily="34" charset="0"/>
                <a:cs typeface="Times New Roman" panose="02020603050405020304" pitchFamily="18" charset="0"/>
              </a:rPr>
              <a:t>ommunion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Increase </a:t>
            </a:r>
            <a:r>
              <a:rPr lang="en-US" sz="2800" b="1" dirty="0">
                <a:latin typeface="Calibri" panose="020F0502020204030204" pitchFamily="34" charset="0"/>
                <a:ea typeface="Calibri" panose="020F0502020204030204" pitchFamily="34" charset="0"/>
                <a:cs typeface="Times New Roman" panose="02020603050405020304" pitchFamily="18" charset="0"/>
              </a:rPr>
              <a:t>P</a:t>
            </a:r>
            <a:r>
              <a:rPr lang="en-US" sz="2800" b="1" dirty="0" smtClean="0">
                <a:latin typeface="Calibri" panose="020F0502020204030204" pitchFamily="34" charset="0"/>
                <a:ea typeface="Calibri" panose="020F0502020204030204" pitchFamily="34" charset="0"/>
                <a:cs typeface="Times New Roman" panose="02020603050405020304" pitchFamily="18" charset="0"/>
              </a:rPr>
              <a:t>articipation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Renew our </a:t>
            </a:r>
            <a:r>
              <a:rPr lang="en-US" sz="2800" b="1" dirty="0">
                <a:latin typeface="Calibri" panose="020F0502020204030204" pitchFamily="34" charset="0"/>
                <a:ea typeface="Calibri" panose="020F0502020204030204" pitchFamily="34" charset="0"/>
                <a:cs typeface="Times New Roman" panose="02020603050405020304" pitchFamily="18" charset="0"/>
              </a:rPr>
              <a:t>M</a:t>
            </a:r>
            <a:r>
              <a:rPr lang="en-US" sz="2800" b="1" dirty="0" smtClean="0">
                <a:latin typeface="Calibri" panose="020F0502020204030204" pitchFamily="34" charset="0"/>
                <a:ea typeface="Calibri" panose="020F0502020204030204" pitchFamily="34" charset="0"/>
                <a:cs typeface="Times New Roman" panose="02020603050405020304" pitchFamily="18" charset="0"/>
              </a:rPr>
              <a:t>ission</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b="1" dirty="0">
              <a:solidFill>
                <a:srgbClr val="339933"/>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p>
        </p:txBody>
      </p:sp>
    </p:spTree>
    <p:extLst>
      <p:ext uri="{BB962C8B-B14F-4D97-AF65-F5344CB8AC3E}">
        <p14:creationId xmlns:p14="http://schemas.microsoft.com/office/powerpoint/2010/main" val="354492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OUTCOMES</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fontScale="92500" lnSpcReduction="10000"/>
          </a:bodyPr>
          <a:lstStyle/>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Listening Session Goals</a:t>
            </a:r>
            <a:endParaRPr lang="en-US" sz="2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endParaRPr lang="en-US"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Share </a:t>
            </a:r>
            <a:r>
              <a:rPr lang="en-US" b="1" dirty="0" smtClean="0">
                <a:latin typeface="Calibri" panose="020F0502020204030204" pitchFamily="34" charset="0"/>
                <a:ea typeface="Calibri" panose="020F0502020204030204" pitchFamily="34" charset="0"/>
                <a:cs typeface="Times New Roman" panose="02020603050405020304" pitchFamily="18" charset="0"/>
              </a:rPr>
              <a:t>our experiences </a:t>
            </a:r>
            <a:r>
              <a:rPr lang="en-US" dirty="0">
                <a:latin typeface="Calibri" panose="020F0502020204030204" pitchFamily="34" charset="0"/>
                <a:ea typeface="Calibri" panose="020F0502020204030204" pitchFamily="34" charset="0"/>
                <a:cs typeface="Times New Roman" panose="02020603050405020304" pitchFamily="18" charset="0"/>
              </a:rPr>
              <a:t>of how we journey in faith with </a:t>
            </a:r>
            <a:r>
              <a:rPr lang="en-US" dirty="0" smtClean="0">
                <a:latin typeface="Calibri" panose="020F0502020204030204" pitchFamily="34" charset="0"/>
                <a:ea typeface="Calibri" panose="020F0502020204030204" pitchFamily="34" charset="0"/>
                <a:cs typeface="Times New Roman" panose="02020603050405020304" pitchFamily="18" charset="0"/>
              </a:rPr>
              <a:t>others</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Appreciate </a:t>
            </a:r>
            <a:r>
              <a:rPr lang="en-US" u="sng" dirty="0" smtClean="0">
                <a:latin typeface="Calibri" panose="020F0502020204030204" pitchFamily="34" charset="0"/>
                <a:ea typeface="Calibri" panose="020F0502020204030204" pitchFamily="34" charset="0"/>
                <a:cs typeface="Times New Roman" panose="02020603050405020304" pitchFamily="18" charset="0"/>
              </a:rPr>
              <a:t>where </a:t>
            </a:r>
            <a:r>
              <a:rPr lang="en-US" u="sng" dirty="0">
                <a:latin typeface="Calibri" panose="020F0502020204030204" pitchFamily="34" charset="0"/>
                <a:ea typeface="Calibri" panose="020F0502020204030204" pitchFamily="34" charset="0"/>
                <a:cs typeface="Times New Roman" panose="02020603050405020304" pitchFamily="18" charset="0"/>
              </a:rPr>
              <a:t>and how the Holy Spirit is already with us? </a:t>
            </a: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Discuss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u="sng" dirty="0">
                <a:latin typeface="Calibri" panose="020F0502020204030204" pitchFamily="34" charset="0"/>
                <a:ea typeface="Calibri" panose="020F0502020204030204" pitchFamily="34" charset="0"/>
                <a:cs typeface="Times New Roman" panose="02020603050405020304" pitchFamily="18" charset="0"/>
              </a:rPr>
              <a:t>what the Holy Spirit is saying to our Church today? </a:t>
            </a: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Gain new insights </a:t>
            </a:r>
            <a:r>
              <a:rPr lang="en-US" dirty="0">
                <a:latin typeface="Calibri" panose="020F0502020204030204" pitchFamily="34" charset="0"/>
                <a:ea typeface="Calibri" panose="020F0502020204030204" pitchFamily="34" charset="0"/>
                <a:cs typeface="Times New Roman" panose="02020603050405020304" pitchFamily="18" charset="0"/>
              </a:rPr>
              <a:t>on our mission and ministry as </a:t>
            </a:r>
            <a:r>
              <a:rPr lang="en-US" dirty="0" smtClean="0">
                <a:latin typeface="Calibri" panose="020F0502020204030204" pitchFamily="34" charset="0"/>
                <a:ea typeface="Calibri" panose="020F0502020204030204" pitchFamily="34" charset="0"/>
                <a:cs typeface="Times New Roman" panose="02020603050405020304" pitchFamily="18" charset="0"/>
              </a:rPr>
              <a:t>Church</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Deepen our </a:t>
            </a:r>
            <a:r>
              <a:rPr lang="en-US" b="1" dirty="0" smtClean="0">
                <a:latin typeface="Calibri" panose="020F0502020204030204" pitchFamily="34" charset="0"/>
                <a:ea typeface="Calibri" panose="020F0502020204030204" pitchFamily="34" charset="0"/>
                <a:cs typeface="Times New Roman" panose="02020603050405020304" pitchFamily="18" charset="0"/>
              </a:rPr>
              <a:t>understanding and love </a:t>
            </a:r>
            <a:r>
              <a:rPr lang="en-US" dirty="0" smtClean="0">
                <a:latin typeface="Calibri" panose="020F0502020204030204" pitchFamily="34" charset="0"/>
                <a:ea typeface="Calibri" panose="020F0502020204030204" pitchFamily="34" charset="0"/>
                <a:cs typeface="Times New Roman" panose="02020603050405020304" pitchFamily="18" charset="0"/>
              </a:rPr>
              <a:t>for the </a:t>
            </a:r>
            <a:r>
              <a:rPr lang="en-US" dirty="0">
                <a:latin typeface="Calibri" panose="020F0502020204030204" pitchFamily="34" charset="0"/>
                <a:ea typeface="Calibri" panose="020F0502020204030204" pitchFamily="34" charset="0"/>
                <a:cs typeface="Times New Roman" panose="02020603050405020304" pitchFamily="18" charset="0"/>
              </a:rPr>
              <a:t>people we </a:t>
            </a:r>
            <a:r>
              <a:rPr lang="en-US" dirty="0" smtClean="0">
                <a:latin typeface="Calibri" panose="020F0502020204030204" pitchFamily="34" charset="0"/>
                <a:ea typeface="Calibri" panose="020F0502020204030204" pitchFamily="34" charset="0"/>
                <a:cs typeface="Times New Roman" panose="02020603050405020304" pitchFamily="18" charset="0"/>
              </a:rPr>
              <a:t>are with</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in </a:t>
            </a:r>
            <a:r>
              <a:rPr lang="en-US" dirty="0">
                <a:latin typeface="Calibri" panose="020F0502020204030204" pitchFamily="34" charset="0"/>
                <a:ea typeface="Calibri" panose="020F0502020204030204" pitchFamily="34" charset="0"/>
                <a:cs typeface="Times New Roman" panose="02020603050405020304" pitchFamily="18" charset="0"/>
              </a:rPr>
              <a:t>our </a:t>
            </a:r>
            <a:r>
              <a:rPr lang="en-US" dirty="0" smtClean="0">
                <a:latin typeface="Calibri" panose="020F0502020204030204" pitchFamily="34" charset="0"/>
                <a:ea typeface="Calibri" panose="020F0502020204030204" pitchFamily="34" charset="0"/>
                <a:cs typeface="Times New Roman" panose="02020603050405020304" pitchFamily="18" charset="0"/>
              </a:rPr>
              <a:t>own </a:t>
            </a:r>
            <a:r>
              <a:rPr lang="en-US" dirty="0">
                <a:latin typeface="Calibri" panose="020F0502020204030204" pitchFamily="34" charset="0"/>
                <a:ea typeface="Calibri" panose="020F0502020204030204" pitchFamily="34" charset="0"/>
                <a:cs typeface="Times New Roman" panose="02020603050405020304" pitchFamily="18" charset="0"/>
              </a:rPr>
              <a:t>parishes, schools, </a:t>
            </a:r>
            <a:r>
              <a:rPr lang="en-US" dirty="0" smtClean="0">
                <a:latin typeface="Calibri" panose="020F0502020204030204" pitchFamily="34" charset="0"/>
                <a:ea typeface="Calibri" panose="020F0502020204030204" pitchFamily="34" charset="0"/>
                <a:cs typeface="Times New Roman" panose="02020603050405020304" pitchFamily="18" charset="0"/>
              </a:rPr>
              <a:t>and organizations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p>
        </p:txBody>
      </p:sp>
    </p:spTree>
    <p:extLst>
      <p:ext uri="{BB962C8B-B14F-4D97-AF65-F5344CB8AC3E}">
        <p14:creationId xmlns:p14="http://schemas.microsoft.com/office/powerpoint/2010/main" val="2337690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FINAL REPORT</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533525"/>
            <a:ext cx="10515600" cy="4959350"/>
          </a:xfrm>
        </p:spPr>
        <p:txBody>
          <a:bodyPr>
            <a:normAutofit/>
          </a:bodyPr>
          <a:lstStyle/>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Where do the results of Listening Sessions go?</a:t>
            </a:r>
            <a:endParaRPr lang="en-US" sz="2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endParaRPr lang="en-US"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Diocesan Synod Team </a:t>
            </a:r>
            <a:r>
              <a:rPr lang="en-US" dirty="0" smtClean="0">
                <a:latin typeface="Calibri" panose="020F0502020204030204" pitchFamily="34" charset="0"/>
                <a:ea typeface="Calibri" panose="020F0502020204030204" pitchFamily="34" charset="0"/>
                <a:cs typeface="Times New Roman" panose="02020603050405020304" pitchFamily="18" charset="0"/>
              </a:rPr>
              <a:t>– creates a 10 page </a:t>
            </a:r>
            <a:r>
              <a:rPr lang="en-US" dirty="0">
                <a:latin typeface="Calibri" panose="020F0502020204030204" pitchFamily="34" charset="0"/>
                <a:ea typeface="Calibri" panose="020F0502020204030204" pitchFamily="34" charset="0"/>
                <a:cs typeface="Times New Roman" panose="02020603050405020304" pitchFamily="18" charset="0"/>
              </a:rPr>
              <a:t>S</a:t>
            </a:r>
            <a:r>
              <a:rPr lang="en-US" dirty="0" smtClean="0">
                <a:latin typeface="Calibri" panose="020F0502020204030204" pitchFamily="34" charset="0"/>
                <a:ea typeface="Calibri" panose="020F0502020204030204" pitchFamily="34" charset="0"/>
                <a:cs typeface="Times New Roman" panose="02020603050405020304" pitchFamily="18" charset="0"/>
              </a:rPr>
              <a:t>ummary Report</a:t>
            </a:r>
          </a:p>
          <a:p>
            <a:pPr lvl="1">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Used by Bishop Koenig &amp; Diocesan Officials</a:t>
            </a:r>
          </a:p>
          <a:p>
            <a:pPr lvl="1">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Parishes, Schools, Organizations</a:t>
            </a:r>
          </a:p>
          <a:p>
            <a:pPr marL="0" indent="0">
              <a:lnSpc>
                <a:spcPct val="107000"/>
              </a:lnSpc>
              <a:spcBef>
                <a:spcPts val="0"/>
              </a:spcBef>
              <a:buNone/>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USCCB Report – </a:t>
            </a:r>
            <a:r>
              <a:rPr lang="en-US" dirty="0" smtClean="0">
                <a:latin typeface="Calibri" panose="020F0502020204030204" pitchFamily="34" charset="0"/>
                <a:ea typeface="Calibri" panose="020F0502020204030204" pitchFamily="34" charset="0"/>
                <a:cs typeface="Times New Roman" panose="02020603050405020304" pitchFamily="18" charset="0"/>
              </a:rPr>
              <a:t>creates a 100 page report for the Vatican</a:t>
            </a:r>
          </a:p>
          <a:p>
            <a:pPr lvl="1">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Based on 10 page report from all dioceses in the U.S.</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Synod Document – </a:t>
            </a:r>
            <a:r>
              <a:rPr lang="en-US" dirty="0" smtClean="0">
                <a:latin typeface="Calibri" panose="020F0502020204030204" pitchFamily="34" charset="0"/>
                <a:ea typeface="Calibri" panose="020F0502020204030204" pitchFamily="34" charset="0"/>
                <a:cs typeface="Times New Roman" panose="02020603050405020304" pitchFamily="18" charset="0"/>
              </a:rPr>
              <a:t>used at October 2023 Synod of all Bishops</a:t>
            </a:r>
          </a:p>
          <a:p>
            <a:pPr lvl="1">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Pope Francis will issue another document after the Synod</a:t>
            </a:r>
          </a:p>
          <a:p>
            <a:pPr>
              <a:lnSpc>
                <a:spcPct val="107000"/>
              </a:lnSpc>
              <a:spcBef>
                <a:spcPts val="0"/>
              </a:spcBef>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p>
        </p:txBody>
      </p:sp>
    </p:spTree>
    <p:extLst>
      <p:ext uri="{BB962C8B-B14F-4D97-AF65-F5344CB8AC3E}">
        <p14:creationId xmlns:p14="http://schemas.microsoft.com/office/powerpoint/2010/main" val="3614127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AF031BA-310C-488F-A06E-7D9C9EA663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473" b="20475"/>
          <a:stretch/>
        </p:blipFill>
        <p:spPr bwMode="auto">
          <a:xfrm>
            <a:off x="9807575" y="4918820"/>
            <a:ext cx="2384425" cy="179066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 xmlns:a16="http://schemas.microsoft.com/office/drawing/2014/main" id="{7E9CE10C-D153-4AA2-A9E5-849F8F5CDDB5}"/>
              </a:ext>
            </a:extLst>
          </p:cNvPr>
          <p:cNvSpPr>
            <a:spLocks noGrp="1"/>
          </p:cNvSpPr>
          <p:nvPr>
            <p:ph type="title"/>
          </p:nvPr>
        </p:nvSpPr>
        <p:spPr/>
        <p:txBody>
          <a:bodyPr>
            <a:normAutofit/>
          </a:bodyPr>
          <a:lstStyle/>
          <a:p>
            <a:pPr algn="ctr"/>
            <a:r>
              <a:rPr lang="en-US" sz="5400" b="1" dirty="0" smtClean="0">
                <a:solidFill>
                  <a:schemeClr val="accent2">
                    <a:lumMod val="50000"/>
                  </a:schemeClr>
                </a:solidFill>
                <a:effectLst>
                  <a:outerShdw blurRad="38100" dist="38100" dir="2700000" algn="tl">
                    <a:srgbClr val="000000">
                      <a:alpha val="43137"/>
                    </a:srgbClr>
                  </a:outerShdw>
                </a:effectLst>
              </a:rPr>
              <a:t>INTRODUCTION: PRAYER &amp; LISTENING</a:t>
            </a:r>
            <a:endParaRPr lang="en-US" sz="5400"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8B07A3C3-5D44-49A7-8DAC-52A0AA65D8E2}"/>
              </a:ext>
            </a:extLst>
          </p:cNvPr>
          <p:cNvSpPr>
            <a:spLocks noGrp="1"/>
          </p:cNvSpPr>
          <p:nvPr>
            <p:ph idx="1"/>
          </p:nvPr>
        </p:nvSpPr>
        <p:spPr>
          <a:xfrm>
            <a:off x="838200" y="1810247"/>
            <a:ext cx="10515600" cy="4181475"/>
          </a:xfrm>
        </p:spPr>
        <p:txBody>
          <a:bodyPr>
            <a:normAutofit/>
          </a:bodyPr>
          <a:lstStyle/>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God Speaks to us in Prayer</a:t>
            </a:r>
            <a:endParaRPr lang="en-US" sz="24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Adam &amp; Eve, Moses, Samuel, Mary, and Jesus all heard God speak</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Bef>
                <a:spcPts val="0"/>
              </a:spcBef>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b="1" dirty="0" smtClean="0">
                <a:latin typeface="Calibri" panose="020F0502020204030204" pitchFamily="34" charset="0"/>
                <a:ea typeface="Calibri" panose="020F0502020204030204" pitchFamily="34" charset="0"/>
                <a:cs typeface="Times New Roman" panose="02020603050405020304" pitchFamily="18" charset="0"/>
              </a:rPr>
              <a:t>Conclusion… God desires to communicate to us!</a:t>
            </a:r>
            <a:endParaRPr lang="en-US" u="sng"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36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How can we hear God’s voice?</a:t>
            </a:r>
          </a:p>
          <a:p>
            <a:pPr marL="0" marR="0" lvl="0" indent="0">
              <a:lnSpc>
                <a:spcPct val="107000"/>
              </a:lnSpc>
              <a:spcBef>
                <a:spcPts val="0"/>
              </a:spcBef>
              <a:spcAft>
                <a:spcPts val="0"/>
              </a:spcAft>
              <a:buNone/>
            </a:pPr>
            <a:endParaRPr lang="en-US" sz="1400" b="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God shows the Prophet Elijah and </a:t>
            </a:r>
            <a:r>
              <a:rPr lang="en-US" b="1" u="sng"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us</a:t>
            </a: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how to hear Him</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7035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638</TotalTime>
  <Words>1452</Words>
  <Application>Microsoft Office PowerPoint</Application>
  <PresentationFormat>Widescreen</PresentationFormat>
  <Paragraphs>268</Paragraphs>
  <Slides>24</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Symbol</vt:lpstr>
      <vt:lpstr>Times New Roman</vt:lpstr>
      <vt:lpstr>Office Theme</vt:lpstr>
      <vt:lpstr>Catholic Diocese of Wilmington  SYNOD LISTENING SESSION </vt:lpstr>
      <vt:lpstr>LISTENING SESSION AGENDA</vt:lpstr>
      <vt:lpstr>INTRODUCTION: WELCOME!</vt:lpstr>
      <vt:lpstr>INTRODUCTION: OPENING HYMN</vt:lpstr>
      <vt:lpstr>INTRODUCTION: AD SUMUS PRAYER</vt:lpstr>
      <vt:lpstr>INTRODUCTION: PURPOSE</vt:lpstr>
      <vt:lpstr>INTRODUCTION: OUTCOMES</vt:lpstr>
      <vt:lpstr>INTRODUCTION: FINAL REPORT</vt:lpstr>
      <vt:lpstr>INTRODUCTION: PRAYER &amp; LISTENING</vt:lpstr>
      <vt:lpstr>PowerPoint Presentation</vt:lpstr>
      <vt:lpstr>INTRODUCTION: PRAYER &amp; LISTENING</vt:lpstr>
      <vt:lpstr>INTRODUCTION: PRAYER &amp; LISTENING</vt:lpstr>
      <vt:lpstr>PowerPoint Presentation</vt:lpstr>
      <vt:lpstr>INTRODUCTION: GROUP SHARING</vt:lpstr>
      <vt:lpstr>SHARING PROCESS: OVERVIEW</vt:lpstr>
      <vt:lpstr>SHARING PROCESS: OVERVIEW</vt:lpstr>
      <vt:lpstr>SHARING PROCESS: METHOD</vt:lpstr>
      <vt:lpstr>SHARING PROCESS: BEST PRACTICES</vt:lpstr>
      <vt:lpstr>SHARING PROCESS: BEST PRACTICES</vt:lpstr>
      <vt:lpstr>PRAYER &amp; SHARING: PRIMARY QUESTION #1</vt:lpstr>
      <vt:lpstr>PRAYER &amp; SHARING: PRIMARY QUESTION #2</vt:lpstr>
      <vt:lpstr>LARGE GROUP SHARING</vt:lpstr>
      <vt:lpstr>DIOCESAN SYNOD NEXT STEPS</vt:lpstr>
      <vt:lpstr>SENDING FORTH PRAYER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PROCESS-LISTENING SESSION</dc:title>
  <dc:creator>Paul Henderson</dc:creator>
  <cp:lastModifiedBy>Robert Krebs</cp:lastModifiedBy>
  <cp:revision>65</cp:revision>
  <cp:lastPrinted>2022-03-07T17:28:07Z</cp:lastPrinted>
  <dcterms:created xsi:type="dcterms:W3CDTF">2021-11-22T21:54:18Z</dcterms:created>
  <dcterms:modified xsi:type="dcterms:W3CDTF">2022-03-09T14:39:17Z</dcterms:modified>
</cp:coreProperties>
</file>